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6" r:id="rId2"/>
    <p:sldId id="276" r:id="rId3"/>
    <p:sldId id="279" r:id="rId4"/>
    <p:sldId id="281" r:id="rId5"/>
    <p:sldId id="282" r:id="rId6"/>
    <p:sldId id="283" r:id="rId7"/>
    <p:sldId id="284" r:id="rId8"/>
    <p:sldId id="285" r:id="rId9"/>
    <p:sldId id="286" r:id="rId10"/>
    <p:sldId id="301" r:id="rId11"/>
    <p:sldId id="274" r:id="rId12"/>
    <p:sldId id="302" r:id="rId13"/>
    <p:sldId id="303" r:id="rId14"/>
    <p:sldId id="304" r:id="rId15"/>
    <p:sldId id="305" r:id="rId16"/>
    <p:sldId id="307" r:id="rId17"/>
    <p:sldId id="315" r:id="rId18"/>
    <p:sldId id="306" r:id="rId19"/>
    <p:sldId id="309" r:id="rId20"/>
    <p:sldId id="311" r:id="rId21"/>
    <p:sldId id="313" r:id="rId22"/>
    <p:sldId id="312" r:id="rId23"/>
    <p:sldId id="310" r:id="rId24"/>
    <p:sldId id="300" r:id="rId25"/>
    <p:sldId id="314" r:id="rId26"/>
    <p:sldId id="336" r:id="rId27"/>
    <p:sldId id="334" r:id="rId28"/>
    <p:sldId id="335" r:id="rId29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6170"/>
    <a:srgbClr val="FFCC00"/>
    <a:srgbClr val="DCE6F2"/>
    <a:srgbClr val="0017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4660"/>
  </p:normalViewPr>
  <p:slideViewPr>
    <p:cSldViewPr>
      <p:cViewPr varScale="1">
        <p:scale>
          <a:sx n="99" d="100"/>
          <a:sy n="99" d="100"/>
        </p:scale>
        <p:origin x="132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D2193-173F-4431-83D8-364C854DC802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39340-95B5-46A0-BB9E-8A97E8BA5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4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39340-95B5-46A0-BB9E-8A97E8BA56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13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39340-95B5-46A0-BB9E-8A97E8BA56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968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39340-95B5-46A0-BB9E-8A97E8BA560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49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39340-95B5-46A0-BB9E-8A97E8BA560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98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Object 2"/>
          <p:cNvSpPr txBox="1"/>
          <p:nvPr/>
        </p:nvSpPr>
        <p:spPr>
          <a:xfrm>
            <a:off x="644291" y="1646839"/>
            <a:ext cx="392359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 err="1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프로젝트</a:t>
            </a:r>
            <a:r>
              <a:rPr lang="en-US" sz="3200" b="1" dirty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/>
            </a:r>
            <a:br>
              <a:rPr lang="en-US" sz="3200" b="1" dirty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</a:br>
            <a:r>
              <a:rPr lang="ko-KR" altLang="en-US" sz="3200" b="1" dirty="0" err="1" smtClean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수행과정</a:t>
            </a:r>
            <a:endParaRPr lang="en-US" sz="3200" b="1" dirty="0" smtClean="0">
              <a:solidFill>
                <a:srgbClr val="1187C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B" pitchFamily="34" charset="0"/>
            </a:endParaRPr>
          </a:p>
        </p:txBody>
      </p:sp>
      <p:sp>
        <p:nvSpPr>
          <p:cNvPr id="20" name="Object 4"/>
          <p:cNvSpPr txBox="1"/>
          <p:nvPr/>
        </p:nvSpPr>
        <p:spPr>
          <a:xfrm>
            <a:off x="648421" y="1354937"/>
            <a:ext cx="19576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kern="0" spc="3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M" pitchFamily="34" charset="0"/>
              </a:rPr>
              <a:t>details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948555" y="1735672"/>
            <a:ext cx="3514884" cy="2868719"/>
            <a:chOff x="4998039" y="1889001"/>
            <a:chExt cx="3514884" cy="2868719"/>
          </a:xfrm>
        </p:grpSpPr>
        <p:sp>
          <p:nvSpPr>
            <p:cNvPr id="21" name="Object 5"/>
            <p:cNvSpPr txBox="1"/>
            <p:nvPr/>
          </p:nvSpPr>
          <p:spPr>
            <a:xfrm>
              <a:off x="5067899" y="2172397"/>
              <a:ext cx="3188562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b="1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1</a:t>
              </a:r>
              <a:r>
                <a:rPr lang="en-US" sz="1800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 </a:t>
              </a:r>
              <a:r>
                <a:rPr lang="ko-KR" altLang="en-US" sz="1800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데이터 수집 및 탐색</a:t>
              </a:r>
              <a:endParaRPr lang="en-US" altLang="ko-KR" sz="18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endParaRPr>
            </a:p>
            <a:p>
              <a:endParaRPr lang="en-US" sz="18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endParaRPr>
            </a:p>
            <a:p>
              <a:r>
                <a:rPr lang="en-US" sz="1800" b="1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2</a:t>
              </a:r>
              <a:r>
                <a:rPr lang="en-US" sz="1800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 </a:t>
              </a:r>
              <a:r>
                <a:rPr lang="ko-KR" altLang="en-US" sz="1800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데이터 전처리</a:t>
              </a:r>
              <a:endParaRPr lang="en-US" altLang="ko-KR" sz="18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endParaRPr>
            </a:p>
            <a:p>
              <a:endParaRPr lang="en-US" sz="18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endParaRPr>
            </a:p>
            <a:p>
              <a:r>
                <a:rPr lang="en-US" sz="1800" b="1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3</a:t>
              </a:r>
              <a:r>
                <a:rPr lang="en-US" sz="1800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 </a:t>
              </a:r>
              <a:r>
                <a:rPr lang="ko-KR" altLang="en-US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데이터 분석</a:t>
              </a:r>
              <a:endParaRPr lang="en-US" altLang="ko-KR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endParaRPr>
            </a:p>
            <a:p>
              <a:endParaRPr lang="en-US" sz="18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endParaRPr>
            </a:p>
            <a:p>
              <a:r>
                <a:rPr lang="en-US" sz="1800" b="1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4</a:t>
              </a:r>
              <a:r>
                <a:rPr lang="en-US" sz="1800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 </a:t>
              </a:r>
              <a:r>
                <a:rPr lang="ko-KR" altLang="en-US" sz="1800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사고 발생 위험 지표 생성</a:t>
              </a:r>
              <a:endParaRPr lang="en-US" altLang="ko-KR" sz="18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endParaRPr>
            </a:p>
            <a:p>
              <a:endParaRPr lang="en-US" sz="18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endParaRPr>
            </a:p>
            <a:p>
              <a:r>
                <a:rPr lang="en-US" sz="1800" b="1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5</a:t>
              </a:r>
              <a:r>
                <a:rPr lang="en-US" sz="1800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 </a:t>
              </a:r>
              <a:r>
                <a:rPr lang="ko-KR" altLang="en-US" sz="1800" dirty="0" smtClean="0">
                  <a:solidFill>
                    <a:srgbClr val="3E3E3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HELuxGoR" pitchFamily="34" charset="0"/>
                </a:rPr>
                <a:t>시각화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1001"/>
            <p:cNvGrpSpPr/>
            <p:nvPr/>
          </p:nvGrpSpPr>
          <p:grpSpPr>
            <a:xfrm>
              <a:off x="4998039" y="1889001"/>
              <a:ext cx="3514884" cy="79539"/>
              <a:chOff x="6070960" y="2545965"/>
              <a:chExt cx="3514884" cy="79539"/>
            </a:xfrm>
          </p:grpSpPr>
          <p:pic>
            <p:nvPicPr>
              <p:cNvPr id="23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070960" y="2545965"/>
                <a:ext cx="3514884" cy="79539"/>
              </a:xfrm>
              <a:prstGeom prst="rect">
                <a:avLst/>
              </a:prstGeom>
            </p:spPr>
          </p:pic>
        </p:grp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3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데이터 분석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041876"/>
              </p:ext>
            </p:extLst>
          </p:nvPr>
        </p:nvGraphicFramePr>
        <p:xfrm>
          <a:off x="671887" y="1497781"/>
          <a:ext cx="9356399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316">
                  <a:extLst>
                    <a:ext uri="{9D8B030D-6E8A-4147-A177-3AD203B41FA5}">
                      <a16:colId xmlns:a16="http://schemas.microsoft.com/office/drawing/2014/main" val="1289256319"/>
                    </a:ext>
                  </a:extLst>
                </a:gridCol>
                <a:gridCol w="658952">
                  <a:extLst>
                    <a:ext uri="{9D8B030D-6E8A-4147-A177-3AD203B41FA5}">
                      <a16:colId xmlns:a16="http://schemas.microsoft.com/office/drawing/2014/main" val="1128052659"/>
                    </a:ext>
                  </a:extLst>
                </a:gridCol>
                <a:gridCol w="2911143">
                  <a:extLst>
                    <a:ext uri="{9D8B030D-6E8A-4147-A177-3AD203B41FA5}">
                      <a16:colId xmlns:a16="http://schemas.microsoft.com/office/drawing/2014/main" val="4024919616"/>
                    </a:ext>
                  </a:extLst>
                </a:gridCol>
                <a:gridCol w="1246497">
                  <a:extLst>
                    <a:ext uri="{9D8B030D-6E8A-4147-A177-3AD203B41FA5}">
                      <a16:colId xmlns:a16="http://schemas.microsoft.com/office/drawing/2014/main" val="744358786"/>
                    </a:ext>
                  </a:extLst>
                </a:gridCol>
                <a:gridCol w="1246497">
                  <a:extLst>
                    <a:ext uri="{9D8B030D-6E8A-4147-A177-3AD203B41FA5}">
                      <a16:colId xmlns:a16="http://schemas.microsoft.com/office/drawing/2014/main" val="3636069597"/>
                    </a:ext>
                  </a:extLst>
                </a:gridCol>
                <a:gridCol w="1246497">
                  <a:extLst>
                    <a:ext uri="{9D8B030D-6E8A-4147-A177-3AD203B41FA5}">
                      <a16:colId xmlns:a16="http://schemas.microsoft.com/office/drawing/2014/main" val="3891952698"/>
                    </a:ext>
                  </a:extLst>
                </a:gridCol>
                <a:gridCol w="1246497">
                  <a:extLst>
                    <a:ext uri="{9D8B030D-6E8A-4147-A177-3AD203B41FA5}">
                      <a16:colId xmlns:a16="http://schemas.microsoft.com/office/drawing/2014/main" val="6280270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사고건수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 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지수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393846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1543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2021, 2022, 2023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 (750)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 (561)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 (4.6)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 (4.3)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95321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~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(182)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7 (130)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(4.9)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 (4.1)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04319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(333)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(178)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(5.3)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4733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23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(152)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2 (11)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(5.5)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(3.7)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55848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영통구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장안구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팔달구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권선구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(559)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영통구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(284)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권선구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팔달구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723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고색동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망포동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송죽동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고등동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정자동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(109)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남창동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하광교동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(8.2)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신풍동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38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기상상태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흐림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맑음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(1,684)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(4.8)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9812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노면상태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젖음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적설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건조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(1,711)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적설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결빙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(4.9)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적설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(4.3)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35536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사고유형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차대사람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차대차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차량단독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차대차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(1,486)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차량단독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(47)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차대차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차대사람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(3.8)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517703"/>
                  </a:ext>
                </a:extLst>
              </a:tr>
              <a:tr h="169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보도통행중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정면충돌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공작물충돌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측면충돌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(604)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전도전복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정면충돌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길가장자리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구역통행중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(3.4)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5269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도로형태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(997)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148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교차로부근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고가도로위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(746)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교량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고가도로위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교량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98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연령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 ~ 93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 (226)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 (1)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 (6.7)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 (3.0)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440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성별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(1,615)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(265)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(4.5)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34501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차종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승용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승합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원동기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화물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승용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(1,301)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농기계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농기계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사륜오토바이 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(ATV) (1.0)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03823"/>
                  </a:ext>
                </a:extLst>
              </a:tr>
              <a:tr h="1690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법규위반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교차로운행방법위반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신호위반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안전운전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불이행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(948)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불법유턴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중앙선침범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(5.2)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보행자보호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의무위반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(3.7)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755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발생 위험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예보를 위한 조회 조건 선정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319460"/>
              </p:ext>
            </p:extLst>
          </p:nvPr>
        </p:nvGraphicFramePr>
        <p:xfrm>
          <a:off x="672766" y="2049290"/>
          <a:ext cx="9355520" cy="446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816">
                  <a:extLst>
                    <a:ext uri="{9D8B030D-6E8A-4147-A177-3AD203B41FA5}">
                      <a16:colId xmlns:a16="http://schemas.microsoft.com/office/drawing/2014/main" val="1289256319"/>
                    </a:ext>
                  </a:extLst>
                </a:gridCol>
                <a:gridCol w="694092">
                  <a:extLst>
                    <a:ext uri="{9D8B030D-6E8A-4147-A177-3AD203B41FA5}">
                      <a16:colId xmlns:a16="http://schemas.microsoft.com/office/drawing/2014/main" val="1128052659"/>
                    </a:ext>
                  </a:extLst>
                </a:gridCol>
                <a:gridCol w="2822455">
                  <a:extLst>
                    <a:ext uri="{9D8B030D-6E8A-4147-A177-3AD203B41FA5}">
                      <a16:colId xmlns:a16="http://schemas.microsoft.com/office/drawing/2014/main" val="4024919616"/>
                    </a:ext>
                  </a:extLst>
                </a:gridCol>
                <a:gridCol w="875934">
                  <a:extLst>
                    <a:ext uri="{9D8B030D-6E8A-4147-A177-3AD203B41FA5}">
                      <a16:colId xmlns:a16="http://schemas.microsoft.com/office/drawing/2014/main" val="6280270"/>
                    </a:ext>
                  </a:extLst>
                </a:gridCol>
                <a:gridCol w="2539415">
                  <a:extLst>
                    <a:ext uri="{9D8B030D-6E8A-4147-A177-3AD203B41FA5}">
                      <a16:colId xmlns:a16="http://schemas.microsoft.com/office/drawing/2014/main" val="3665446699"/>
                    </a:ext>
                  </a:extLst>
                </a:gridCol>
                <a:gridCol w="1804808">
                  <a:extLst>
                    <a:ext uri="{9D8B030D-6E8A-4147-A177-3AD203B41FA5}">
                      <a16:colId xmlns:a16="http://schemas.microsoft.com/office/drawing/2014/main" val="2238788829"/>
                    </a:ext>
                  </a:extLst>
                </a:gridCol>
              </a:tblGrid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 여부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 기준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 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조회 가능성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조회 조건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393846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2021, 2022, 2023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활용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datetime.now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조건 만족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불가 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(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2024)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 기준 사전 분석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시간 호출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야간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변환</a:t>
                      </a:r>
                      <a:endParaRPr lang="en-US" altLang="ko-KR" sz="11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07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야간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07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20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23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953215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~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△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043196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△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473363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23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558482"/>
                  </a:ext>
                </a:extLst>
              </a:tr>
              <a:tr h="2974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영통구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장안구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팔달구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 전체 지역 대상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Geojson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기준 사전 분석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 </a:t>
                      </a:r>
                      <a:r>
                        <a:rPr lang="ko-KR" altLang="en-US" sz="1100" b="1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단계구분도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72342"/>
                  </a:ext>
                </a:extLst>
              </a:tr>
              <a:tr h="29749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고색동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망포동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송죽동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고등동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93813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기상상태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흐림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</a:t>
                      </a:r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스크레이핑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조건문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날씨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스크레이핑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기상상태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노면상태 변환</a:t>
                      </a:r>
                      <a:endParaRPr lang="en-US" altLang="ko-KR" sz="11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981267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노면상태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젖음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적설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결빙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55360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사고유형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차대사람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차대차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차량단독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지역별 구분 불가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517703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도로형태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지역별 구분 불가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&amp;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부재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14871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연령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 ~ 93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지역별 구분 불가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운전자 정보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44006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성별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45017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차종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승용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승합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원동기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화물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503823"/>
                  </a:ext>
                </a:extLst>
              </a:tr>
              <a:tr h="297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법규위반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교차로운행방법위반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신호위반 등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755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56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2021~2023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수원시 노인 교통사고 데이터 기반 사고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위험 예보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908226" y="2177025"/>
            <a:ext cx="0" cy="450000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6989849" y="2105025"/>
            <a:ext cx="3190297" cy="4724400"/>
            <a:chOff x="6989849" y="2105025"/>
            <a:chExt cx="3190297" cy="4724400"/>
          </a:xfrm>
        </p:grpSpPr>
        <p:grpSp>
          <p:nvGrpSpPr>
            <p:cNvPr id="27" name="그룹 26"/>
            <p:cNvGrpSpPr/>
            <p:nvPr/>
          </p:nvGrpSpPr>
          <p:grpSpPr>
            <a:xfrm>
              <a:off x="6989849" y="3195161"/>
              <a:ext cx="3190297" cy="2491265"/>
              <a:chOff x="6890524" y="3042761"/>
              <a:chExt cx="3190297" cy="249126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4"/>
              <a:srcRect t="14244" b="17382"/>
              <a:stretch/>
            </p:blipFill>
            <p:spPr>
              <a:xfrm>
                <a:off x="6943045" y="3705226"/>
                <a:ext cx="3085242" cy="18288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890524" y="3042761"/>
                <a:ext cx="319029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지역별 조건에 해당하는 </a:t>
                </a:r>
                <a:endParaRPr lang="en-US" altLang="ko-KR" sz="1400" b="1" dirty="0" smtClean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400" b="1" dirty="0" smtClean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사고 발생 위험 지표</a:t>
                </a:r>
                <a:r>
                  <a:rPr lang="en-US" altLang="ko-KR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”</a:t>
                </a:r>
                <a:r>
                  <a:rPr lang="ko-KR" altLang="en-US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추출하여</a:t>
                </a:r>
                <a:endParaRPr lang="en-US" altLang="ko-KR" sz="1400" b="1" dirty="0" smtClean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수원시 지도 영역에 </a:t>
                </a:r>
                <a:r>
                  <a:rPr lang="ko-KR" altLang="en-US" sz="1400" b="1" dirty="0" smtClean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단계 구분도</a:t>
                </a:r>
                <a:r>
                  <a:rPr lang="ko-KR" altLang="en-US" sz="1400" b="1" dirty="0" smtClean="0">
                    <a:solidFill>
                      <a:srgbClr val="D1617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표시</a:t>
                </a:r>
                <a:endParaRPr lang="ko-KR" altLang="en-US" sz="1400" b="1" dirty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7042376" y="5686425"/>
              <a:ext cx="3085242" cy="114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30000"/>
                </a:lnSpc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 구분도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(Choropleth Map)</a:t>
              </a:r>
            </a:p>
            <a:p>
              <a:pPr marL="171450" indent="-171450">
                <a:lnSpc>
                  <a:spcPct val="1300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행정구역과 같이 지도 상의 어떤 경계에 둘러싸인 영역에 색을 칠하거나 음영 등으로 정보를 나타내는 시각화 방법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>
                <a:lnSpc>
                  <a:spcPct val="130000"/>
                </a:lnSpc>
              </a:pP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출처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파이썬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판다스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데이터 분석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167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80743" y="2105025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 조건 </a:t>
              </a:r>
              <a:r>
                <a:rPr lang="ko-KR" altLang="en-US" sz="1400" b="1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자동 반영</a:t>
              </a:r>
              <a:endPara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7080974" y="2409825"/>
              <a:ext cx="3008046" cy="415750"/>
              <a:chOff x="7020241" y="2458242"/>
              <a:chExt cx="3008046" cy="415750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7020241" y="2458242"/>
                <a:ext cx="914400" cy="41575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시간대</a:t>
                </a:r>
                <a:endParaRPr lang="en-US" altLang="ko-KR" sz="9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8067064" y="2458242"/>
                <a:ext cx="914400" cy="41575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기상상태</a:t>
                </a:r>
                <a:endPara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9113887" y="2458242"/>
                <a:ext cx="914400" cy="41575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노면상태</a:t>
                </a:r>
                <a:endPara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1" name="아래쪽 화살표 40"/>
            <p:cNvSpPr/>
            <p:nvPr/>
          </p:nvSpPr>
          <p:spPr>
            <a:xfrm>
              <a:off x="8127797" y="2869537"/>
              <a:ext cx="914400" cy="281663"/>
            </a:xfrm>
            <a:prstGeom prst="downArrow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2" name="직선 연결선 41"/>
          <p:cNvCxnSpPr/>
          <p:nvPr/>
        </p:nvCxnSpPr>
        <p:spPr>
          <a:xfrm>
            <a:off x="3788165" y="2177025"/>
            <a:ext cx="0" cy="450000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5" name="그룹 94"/>
          <p:cNvGrpSpPr/>
          <p:nvPr/>
        </p:nvGrpSpPr>
        <p:grpSpPr>
          <a:xfrm>
            <a:off x="509587" y="2105025"/>
            <a:ext cx="3335019" cy="4416982"/>
            <a:chOff x="509587" y="2105025"/>
            <a:chExt cx="3335019" cy="4416982"/>
          </a:xfrm>
        </p:grpSpPr>
        <p:sp>
          <p:nvSpPr>
            <p:cNvPr id="46" name="TextBox 45"/>
            <p:cNvSpPr txBox="1"/>
            <p:nvPr/>
          </p:nvSpPr>
          <p:spPr>
            <a:xfrm>
              <a:off x="761484" y="2105025"/>
              <a:ext cx="28312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발생 가능한 모든 </a:t>
              </a:r>
              <a:r>
                <a:rPr lang="ko-KR" altLang="en-US" sz="1400" b="1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 조합</a:t>
              </a:r>
              <a:r>
                <a:rPr lang="ko-KR" altLang="en-US" sz="1400" b="1" dirty="0" smtClean="0">
                  <a:solidFill>
                    <a:srgbClr val="D161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생성</a:t>
              </a:r>
              <a:endParaRPr lang="ko-KR" altLang="en-US" sz="1400" b="1" dirty="0">
                <a:solidFill>
                  <a:srgbClr val="D161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719431" y="2486025"/>
              <a:ext cx="2915331" cy="3175198"/>
              <a:chOff x="700087" y="2558498"/>
              <a:chExt cx="2915331" cy="4118528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700087" y="3480910"/>
                <a:ext cx="2915331" cy="415750"/>
                <a:chOff x="700087" y="2558498"/>
                <a:chExt cx="2915331" cy="415750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700087" y="2558498"/>
                  <a:ext cx="914400" cy="41575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시간대</a:t>
                  </a:r>
                  <a:endParaRPr lang="en-US" altLang="ko-KR" sz="9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모서리가 둥근 직사각형 50"/>
                <p:cNvSpPr/>
                <p:nvPr/>
              </p:nvSpPr>
              <p:spPr>
                <a:xfrm>
                  <a:off x="1709961" y="2558498"/>
                  <a:ext cx="914400" cy="415750"/>
                </a:xfrm>
                <a:prstGeom prst="roundRect">
                  <a:avLst/>
                </a:prstGeom>
                <a:solidFill>
                  <a:schemeClr val="bg1"/>
                </a:solidFill>
                <a:ln w="31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주간</a:t>
                  </a:r>
                  <a:endParaRPr lang="en-US" altLang="ko-KR" sz="900" b="1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(07~20</a:t>
                  </a:r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</a:t>
                  </a:r>
                  <a:r>
                    <a: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2701018" y="2558498"/>
                  <a:ext cx="914400" cy="415750"/>
                </a:xfrm>
                <a:prstGeom prst="roundRect">
                  <a:avLst/>
                </a:prstGeom>
                <a:solidFill>
                  <a:schemeClr val="bg1"/>
                </a:solidFill>
                <a:ln w="31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야간</a:t>
                  </a:r>
                  <a:endParaRPr lang="en-US" altLang="ko-KR" sz="900" b="1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주간 외</a:t>
                  </a:r>
                  <a:r>
                    <a: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700087" y="3930926"/>
                <a:ext cx="2915331" cy="1355917"/>
                <a:chOff x="852487" y="3733312"/>
                <a:chExt cx="2915331" cy="1355917"/>
              </a:xfrm>
            </p:grpSpPr>
            <p:grpSp>
              <p:nvGrpSpPr>
                <p:cNvPr id="64" name="그룹 63"/>
                <p:cNvGrpSpPr/>
                <p:nvPr/>
              </p:nvGrpSpPr>
              <p:grpSpPr>
                <a:xfrm>
                  <a:off x="852487" y="3733312"/>
                  <a:ext cx="2915331" cy="1355917"/>
                  <a:chOff x="700087" y="3580912"/>
                  <a:chExt cx="2915331" cy="1355917"/>
                </a:xfrm>
              </p:grpSpPr>
              <p:sp>
                <p:nvSpPr>
                  <p:cNvPr id="65" name="모서리가 둥근 직사각형 64"/>
                  <p:cNvSpPr/>
                  <p:nvPr/>
                </p:nvSpPr>
                <p:spPr>
                  <a:xfrm>
                    <a:off x="700087" y="3585288"/>
                    <a:ext cx="914400" cy="1351541"/>
                  </a:xfrm>
                  <a:prstGeom prst="roundRect">
                    <a:avLst>
                      <a:gd name="adj" fmla="val 6250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기상상태</a:t>
                    </a:r>
                  </a:p>
                </p:txBody>
              </p:sp>
              <p:grpSp>
                <p:nvGrpSpPr>
                  <p:cNvPr id="66" name="그룹 65"/>
                  <p:cNvGrpSpPr/>
                  <p:nvPr/>
                </p:nvGrpSpPr>
                <p:grpSpPr>
                  <a:xfrm>
                    <a:off x="1709961" y="3580912"/>
                    <a:ext cx="1905457" cy="415750"/>
                    <a:chOff x="1862361" y="2710898"/>
                    <a:chExt cx="1905457" cy="415750"/>
                  </a:xfrm>
                </p:grpSpPr>
                <p:sp>
                  <p:nvSpPr>
                    <p:cNvPr id="70" name="모서리가 둥근 직사각형 69"/>
                    <p:cNvSpPr/>
                    <p:nvPr/>
                  </p:nvSpPr>
                  <p:spPr>
                    <a:xfrm>
                      <a:off x="1862361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맑음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71" name="모서리가 둥근 직사각형 70"/>
                    <p:cNvSpPr/>
                    <p:nvPr/>
                  </p:nvSpPr>
                  <p:spPr>
                    <a:xfrm>
                      <a:off x="2853418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흐림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grpSp>
                <p:nvGrpSpPr>
                  <p:cNvPr id="67" name="그룹 66"/>
                  <p:cNvGrpSpPr/>
                  <p:nvPr/>
                </p:nvGrpSpPr>
                <p:grpSpPr>
                  <a:xfrm>
                    <a:off x="1709961" y="4053308"/>
                    <a:ext cx="1905457" cy="415750"/>
                    <a:chOff x="1862361" y="2710898"/>
                    <a:chExt cx="1905457" cy="415750"/>
                  </a:xfrm>
                </p:grpSpPr>
                <p:sp>
                  <p:nvSpPr>
                    <p:cNvPr id="68" name="모서리가 둥근 직사각형 67"/>
                    <p:cNvSpPr/>
                    <p:nvPr/>
                  </p:nvSpPr>
                  <p:spPr>
                    <a:xfrm>
                      <a:off x="1862361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69" name="모서리가 둥근 직사각형 68"/>
                    <p:cNvSpPr/>
                    <p:nvPr/>
                  </p:nvSpPr>
                  <p:spPr>
                    <a:xfrm>
                      <a:off x="2853418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1862361" y="4673479"/>
                  <a:ext cx="914400" cy="415749"/>
                </a:xfrm>
                <a:prstGeom prst="roundRect">
                  <a:avLst/>
                </a:prstGeom>
                <a:solidFill>
                  <a:schemeClr val="bg1"/>
                </a:solidFill>
                <a:ln w="31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기타</a:t>
                  </a:r>
                  <a:endParaRPr lang="en-US" altLang="ko-KR" sz="900" b="1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>
                <a:off x="700087" y="5321109"/>
                <a:ext cx="2915331" cy="1355917"/>
                <a:chOff x="852487" y="3733312"/>
                <a:chExt cx="2915331" cy="1355917"/>
              </a:xfrm>
            </p:grpSpPr>
            <p:grpSp>
              <p:nvGrpSpPr>
                <p:cNvPr id="75" name="그룹 74"/>
                <p:cNvGrpSpPr/>
                <p:nvPr/>
              </p:nvGrpSpPr>
              <p:grpSpPr>
                <a:xfrm>
                  <a:off x="852487" y="3733312"/>
                  <a:ext cx="2915331" cy="1355917"/>
                  <a:chOff x="700087" y="3580912"/>
                  <a:chExt cx="2915331" cy="1355917"/>
                </a:xfrm>
              </p:grpSpPr>
              <p:sp>
                <p:nvSpPr>
                  <p:cNvPr id="77" name="모서리가 둥근 직사각형 76"/>
                  <p:cNvSpPr/>
                  <p:nvPr/>
                </p:nvSpPr>
                <p:spPr>
                  <a:xfrm>
                    <a:off x="700087" y="3585288"/>
                    <a:ext cx="914400" cy="1351541"/>
                  </a:xfrm>
                  <a:prstGeom prst="roundRect">
                    <a:avLst>
                      <a:gd name="adj" fmla="val 5209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노면상태</a:t>
                    </a:r>
                  </a:p>
                </p:txBody>
              </p:sp>
              <p:grpSp>
                <p:nvGrpSpPr>
                  <p:cNvPr id="78" name="그룹 77"/>
                  <p:cNvGrpSpPr/>
                  <p:nvPr/>
                </p:nvGrpSpPr>
                <p:grpSpPr>
                  <a:xfrm>
                    <a:off x="1709961" y="3580912"/>
                    <a:ext cx="1905457" cy="415750"/>
                    <a:chOff x="1862361" y="2710898"/>
                    <a:chExt cx="1905457" cy="415750"/>
                  </a:xfrm>
                </p:grpSpPr>
                <p:sp>
                  <p:nvSpPr>
                    <p:cNvPr id="82" name="모서리가 둥근 직사각형 81"/>
                    <p:cNvSpPr/>
                    <p:nvPr/>
                  </p:nvSpPr>
                  <p:spPr>
                    <a:xfrm>
                      <a:off x="1862361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건조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83" name="모서리가 둥근 직사각형 82"/>
                    <p:cNvSpPr/>
                    <p:nvPr/>
                  </p:nvSpPr>
                  <p:spPr>
                    <a:xfrm>
                      <a:off x="2853418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젖음</a:t>
                      </a:r>
                      <a:r>
                        <a:rPr lang="en-US" altLang="ko-KR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습기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grpSp>
                <p:nvGrpSpPr>
                  <p:cNvPr id="79" name="그룹 78"/>
                  <p:cNvGrpSpPr/>
                  <p:nvPr/>
                </p:nvGrpSpPr>
                <p:grpSpPr>
                  <a:xfrm>
                    <a:off x="1709961" y="4053308"/>
                    <a:ext cx="1905457" cy="415750"/>
                    <a:chOff x="1862361" y="2710898"/>
                    <a:chExt cx="1905457" cy="415750"/>
                  </a:xfrm>
                </p:grpSpPr>
                <p:sp>
                  <p:nvSpPr>
                    <p:cNvPr id="80" name="모서리가 둥근 직사각형 79"/>
                    <p:cNvSpPr/>
                    <p:nvPr/>
                  </p:nvSpPr>
                  <p:spPr>
                    <a:xfrm>
                      <a:off x="1862361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적설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81" name="모서리가 둥근 직사각형 80"/>
                    <p:cNvSpPr/>
                    <p:nvPr/>
                  </p:nvSpPr>
                  <p:spPr>
                    <a:xfrm>
                      <a:off x="2853418" y="2710898"/>
                      <a:ext cx="914400" cy="41575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서리</a:t>
                      </a:r>
                      <a:r>
                        <a:rPr lang="en-US" altLang="ko-KR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결빙</a:t>
                      </a:r>
                      <a:endParaRPr lang="en-US" altLang="ko-KR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1862361" y="4673479"/>
                  <a:ext cx="914400" cy="415749"/>
                </a:xfrm>
                <a:prstGeom prst="roundRect">
                  <a:avLst/>
                </a:prstGeom>
                <a:solidFill>
                  <a:schemeClr val="bg1"/>
                </a:solidFill>
                <a:ln w="31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기타</a:t>
                  </a:r>
                  <a:endParaRPr lang="en-US" altLang="ko-KR" sz="900" b="1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4" name="그룹 83"/>
              <p:cNvGrpSpPr/>
              <p:nvPr/>
            </p:nvGrpSpPr>
            <p:grpSpPr>
              <a:xfrm>
                <a:off x="700087" y="2558498"/>
                <a:ext cx="2915331" cy="888146"/>
                <a:chOff x="700087" y="3580912"/>
                <a:chExt cx="2915331" cy="888146"/>
              </a:xfrm>
            </p:grpSpPr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700087" y="3585288"/>
                  <a:ext cx="914400" cy="875079"/>
                </a:xfrm>
                <a:prstGeom prst="roundRect">
                  <a:avLst>
                    <a:gd name="adj" fmla="val 819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지역</a:t>
                  </a:r>
                  <a:r>
                    <a:rPr lang="en-US" altLang="ko-KR" sz="9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9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구</a:t>
                  </a:r>
                  <a:r>
                    <a:rPr lang="en-US" altLang="ko-KR" sz="9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  <a:endParaRPr lang="ko-KR" altLang="en-US" sz="9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86" name="그룹 85"/>
                <p:cNvGrpSpPr/>
                <p:nvPr/>
              </p:nvGrpSpPr>
              <p:grpSpPr>
                <a:xfrm>
                  <a:off x="1709961" y="3580912"/>
                  <a:ext cx="1905457" cy="415750"/>
                  <a:chOff x="1862361" y="2710898"/>
                  <a:chExt cx="1905457" cy="415750"/>
                </a:xfrm>
              </p:grpSpPr>
              <p:sp>
                <p:nvSpPr>
                  <p:cNvPr id="90" name="모서리가 둥근 직사각형 89"/>
                  <p:cNvSpPr/>
                  <p:nvPr/>
                </p:nvSpPr>
                <p:spPr>
                  <a:xfrm>
                    <a:off x="1862361" y="2710898"/>
                    <a:ext cx="914400" cy="4157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권선구</a:t>
                    </a:r>
                    <a:endPara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1" name="모서리가 둥근 직사각형 90"/>
                  <p:cNvSpPr/>
                  <p:nvPr/>
                </p:nvSpPr>
                <p:spPr>
                  <a:xfrm>
                    <a:off x="2853418" y="2710898"/>
                    <a:ext cx="914400" cy="4157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 err="1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영통구</a:t>
                    </a:r>
                    <a:endPara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87" name="그룹 86"/>
                <p:cNvGrpSpPr/>
                <p:nvPr/>
              </p:nvGrpSpPr>
              <p:grpSpPr>
                <a:xfrm>
                  <a:off x="1709961" y="4053308"/>
                  <a:ext cx="1905457" cy="415750"/>
                  <a:chOff x="1862361" y="2710898"/>
                  <a:chExt cx="1905457" cy="415750"/>
                </a:xfrm>
              </p:grpSpPr>
              <p:sp>
                <p:nvSpPr>
                  <p:cNvPr id="88" name="모서리가 둥근 직사각형 87"/>
                  <p:cNvSpPr/>
                  <p:nvPr/>
                </p:nvSpPr>
                <p:spPr>
                  <a:xfrm>
                    <a:off x="1862361" y="2710898"/>
                    <a:ext cx="914400" cy="4157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장안구</a:t>
                    </a:r>
                    <a:endPara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2853418" y="2710898"/>
                    <a:ext cx="914400" cy="4157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b="1" dirty="0" smtClean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팔달구</a:t>
                    </a:r>
                    <a:endParaRPr lang="en-US" altLang="ko-KR" sz="900" b="1" dirty="0" smtClean="0">
                      <a:solidFill>
                        <a:schemeClr val="accent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  <p:sp>
          <p:nvSpPr>
            <p:cNvPr id="93" name="직사각형 92"/>
            <p:cNvSpPr/>
            <p:nvPr/>
          </p:nvSpPr>
          <p:spPr>
            <a:xfrm>
              <a:off x="509587" y="5762625"/>
              <a:ext cx="3335019" cy="75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30000"/>
                </a:lnSpc>
              </a:pP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</a:t>
              </a: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(4) x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시간대</a:t>
              </a: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(2) x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기상상태</a:t>
              </a: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(5) x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노면상태</a:t>
              </a: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(5)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=&gt;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</a:t>
              </a:r>
              <a:r>
                <a:rPr lang="en-US" altLang="ko-KR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조건 조합 생성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지역을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‘(54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기준으로 변경할 경우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en-US" altLang="ko-KR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2,700</a:t>
              </a:r>
              <a:r>
                <a:rPr lang="ko-KR" alt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endPara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233244" y="2105025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발생 위험 지표 </a:t>
            </a:r>
            <a:r>
              <a:rPr lang="ko-KR" altLang="en-US" sz="1400" b="1" dirty="0" smtClean="0">
                <a:solidFill>
                  <a:srgbClr val="D161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1400" b="1" dirty="0">
              <a:solidFill>
                <a:srgbClr val="D161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41533"/>
              </p:ext>
            </p:extLst>
          </p:nvPr>
        </p:nvGraphicFramePr>
        <p:xfrm>
          <a:off x="3885057" y="2470785"/>
          <a:ext cx="292646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75">
                  <a:extLst>
                    <a:ext uri="{9D8B030D-6E8A-4147-A177-3AD203B41FA5}">
                      <a16:colId xmlns:a16="http://schemas.microsoft.com/office/drawing/2014/main" val="784930006"/>
                    </a:ext>
                  </a:extLst>
                </a:gridCol>
                <a:gridCol w="766381">
                  <a:extLst>
                    <a:ext uri="{9D8B030D-6E8A-4147-A177-3AD203B41FA5}">
                      <a16:colId xmlns:a16="http://schemas.microsoft.com/office/drawing/2014/main" val="4190245610"/>
                    </a:ext>
                  </a:extLst>
                </a:gridCol>
                <a:gridCol w="862965">
                  <a:extLst>
                    <a:ext uri="{9D8B030D-6E8A-4147-A177-3AD203B41FA5}">
                      <a16:colId xmlns:a16="http://schemas.microsoft.com/office/drawing/2014/main" val="2957307614"/>
                    </a:ext>
                  </a:extLst>
                </a:gridCol>
                <a:gridCol w="217075">
                  <a:extLst>
                    <a:ext uri="{9D8B030D-6E8A-4147-A177-3AD203B41FA5}">
                      <a16:colId xmlns:a16="http://schemas.microsoft.com/office/drawing/2014/main" val="2424490462"/>
                    </a:ext>
                  </a:extLst>
                </a:gridCol>
                <a:gridCol w="862965">
                  <a:extLst>
                    <a:ext uri="{9D8B030D-6E8A-4147-A177-3AD203B41FA5}">
                      <a16:colId xmlns:a16="http://schemas.microsoft.com/office/drawing/2014/main" val="31912243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발생빈도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</a:t>
                      </a:r>
                      <a:r>
                        <a:rPr lang="en-US" altLang="ko-KR" sz="1000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지수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564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_risk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613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주야간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_risk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주야간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577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기상상태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_risk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506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노면상태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_risk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eclo</a:t>
                      </a:r>
                      <a:endParaRPr lang="ko-KR" altLang="en-US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8963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 발생 위험 지표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83168"/>
                  </a:ext>
                </a:extLst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3884874" y="4010025"/>
            <a:ext cx="914400" cy="32052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발생빈도</a:t>
            </a: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3883001" y="5061101"/>
            <a:ext cx="914400" cy="32052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022337" y="4326080"/>
            <a:ext cx="2786816" cy="730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조건의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항목별 총 사고 건수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사고 건수가 적은 순으로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순위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결정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건수가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많을수록 큰 값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022337" y="5381625"/>
            <a:ext cx="2786816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조건의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항목별 총 사고 건수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사망자수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중상자수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경상자수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부상신고자수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=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사망자수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x10 +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중상자수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x5 + 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경상자수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x3 +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부상신고자수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/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총 사고 건수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6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가능한 모든 조건 조합 생성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668196" y="1962825"/>
            <a:ext cx="9360183" cy="151380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선정된 조회 조건들을 기준으로 발생 가능한 모든 조건 조합의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프레임 생성</a:t>
            </a:r>
            <a:endParaRPr lang="en-US" altLang="ko-KR" sz="1200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time_list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시간대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주간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야간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gu_list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지역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_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구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 권선구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장안구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팔달구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영통구</a:t>
            </a:r>
            <a:endParaRPr lang="en-US" altLang="ko-KR" sz="12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weather_list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기상상태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맑음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흐림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눈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기타</a:t>
            </a:r>
            <a:endParaRPr lang="en-US" altLang="ko-KR" sz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road_list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노면상태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건조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젖음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습기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적설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서리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결빙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기타</a:t>
            </a:r>
            <a:endParaRPr lang="ko-KR" altLang="en-US" sz="1200" dirty="0">
              <a:solidFill>
                <a:srgbClr val="D1617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964351" y="3629026"/>
            <a:ext cx="8767872" cy="3048000"/>
            <a:chOff x="997740" y="3629026"/>
            <a:chExt cx="8767872" cy="3048000"/>
          </a:xfrm>
        </p:grpSpPr>
        <p:pic>
          <p:nvPicPr>
            <p:cNvPr id="100" name="그림 99"/>
            <p:cNvPicPr>
              <a:picLocks noChangeAspect="1"/>
            </p:cNvPicPr>
            <p:nvPr/>
          </p:nvPicPr>
          <p:blipFill rotWithShape="1">
            <a:blip r:embed="rId4"/>
            <a:srcRect b="1184"/>
            <a:stretch/>
          </p:blipFill>
          <p:spPr>
            <a:xfrm>
              <a:off x="6719887" y="3629026"/>
              <a:ext cx="3045725" cy="3048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740" y="3629026"/>
              <a:ext cx="5569747" cy="304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95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위험 지표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발생빈도</a:t>
            </a:r>
            <a:endParaRPr lang="ko-KR" altLang="en-US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68196" y="1962825"/>
            <a:ext cx="9360183" cy="151380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2021~2023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노인 교통사고 데이터 전처리 및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사고 건수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’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값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(1)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발생빈도 지표에 필요한 열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조건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조건 항목별 데이터가 많을수록 큰 값을 가지도록 지표 계산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각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조건의 항목별 총 사고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건수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데이터 개수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 계산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value_counts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총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사고 건수가 적은 순으로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지표 계산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: rank(ascending = True)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76373" y="3620052"/>
            <a:ext cx="9143829" cy="2904573"/>
            <a:chOff x="588393" y="3620052"/>
            <a:chExt cx="9143829" cy="2904573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4"/>
            <a:srcRect r="23244" b="24862"/>
            <a:stretch/>
          </p:blipFill>
          <p:spPr>
            <a:xfrm>
              <a:off x="588393" y="3620052"/>
              <a:ext cx="4776890" cy="2904573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5"/>
            <a:srcRect b="43078"/>
            <a:stretch/>
          </p:blipFill>
          <p:spPr>
            <a:xfrm>
              <a:off x="5500687" y="3620052"/>
              <a:ext cx="4231535" cy="2904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5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위험 지표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_ECLO </a:t>
            </a:r>
            <a:r>
              <a:rPr lang="ko-KR" altLang="en-US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</a:t>
            </a:r>
            <a:endParaRPr lang="ko-KR" altLang="en-US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68196" y="1962825"/>
            <a:ext cx="9360183" cy="151380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2021~2023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노인 교통사고 데이터 전처리 및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사고 건수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’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값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(1)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필요한 열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조건 및 사고 건수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중상자수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경상자수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부상신고자수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조건 항목별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ECLO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지수 계산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각 조건 별 그룹화를 통해 사고 건수 및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사상자수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 총합계 계산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groupby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().sum()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ECLO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지수를 계산한 후 사고 건수로 나누는 함수 생성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2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cal_eclo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()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09958" y="3629025"/>
            <a:ext cx="9276659" cy="2971800"/>
            <a:chOff x="684702" y="3629025"/>
            <a:chExt cx="9276659" cy="297180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t="1278" b="50943"/>
            <a:stretch/>
          </p:blipFill>
          <p:spPr>
            <a:xfrm>
              <a:off x="684702" y="3629025"/>
              <a:ext cx="7204450" cy="297180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6631" y="5459791"/>
              <a:ext cx="6314730" cy="889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2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위험 지표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병합</a:t>
            </a:r>
            <a:endParaRPr lang="ko-KR" altLang="en-US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68196" y="1962824"/>
            <a:ext cx="9360183" cy="762755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첫 번째 과정으로 통해 만든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“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발생 </a:t>
            </a: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가능한 모든 조건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조합 데이터 프레임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”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에</a:t>
            </a:r>
            <a:endParaRPr lang="en-US" altLang="ko-KR" sz="1200" b="1" dirty="0" smtClean="0">
              <a:solidFill>
                <a:schemeClr val="accent2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   조건 항목별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발생 빈도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’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지표와 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‘ECLO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지수</a:t>
            </a:r>
            <a:r>
              <a:rPr lang="en-US" altLang="ko-KR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’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값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취합 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68196" y="2763412"/>
            <a:ext cx="9360182" cy="3971801"/>
            <a:chOff x="668104" y="2763412"/>
            <a:chExt cx="9360182" cy="39718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4" y="2763412"/>
              <a:ext cx="4680183" cy="199072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3097"/>
            <a:stretch/>
          </p:blipFill>
          <p:spPr>
            <a:xfrm>
              <a:off x="668104" y="4837623"/>
              <a:ext cx="4680184" cy="189759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9151" y="3750931"/>
              <a:ext cx="5739135" cy="240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1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위험 지표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지표 계산</a:t>
            </a:r>
            <a:endParaRPr lang="ko-KR" altLang="en-US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78179" y="5700629"/>
            <a:ext cx="3877985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 smtClean="0">
                <a:latin typeface="+mn-ea"/>
              </a:rPr>
              <a:t>2. corr_risk 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atin typeface="+mn-ea"/>
              </a:rPr>
              <a:t>   = </a:t>
            </a:r>
            <a:r>
              <a:rPr lang="ko-KR" altLang="en-US" sz="1200" dirty="0" smtClean="0">
                <a:latin typeface="+mn-ea"/>
              </a:rPr>
              <a:t>조건 항목별 ‘발생 빈도’ 지표</a:t>
            </a:r>
            <a:r>
              <a:rPr lang="en-US" altLang="ko-KR" sz="1200" dirty="0" smtClean="0">
                <a:latin typeface="+mn-ea"/>
              </a:rPr>
              <a:t> * (</a:t>
            </a:r>
            <a:r>
              <a:rPr lang="ko-KR" altLang="en-US" sz="1200" dirty="0" smtClean="0">
                <a:latin typeface="+mn-ea"/>
              </a:rPr>
              <a:t>상관계수</a:t>
            </a:r>
            <a:r>
              <a:rPr lang="en-US" altLang="ko-KR" sz="1200" dirty="0" smtClean="0">
                <a:latin typeface="+mn-ea"/>
              </a:rPr>
              <a:t> + 1)	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= 2.0 * (0.21+1) + 4.0 * (0.48+1)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        + 5.0 * (0.6+1) + 5.0 * (0.6+1) = 24.34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7848" b="3178"/>
          <a:stretch/>
        </p:blipFill>
        <p:spPr>
          <a:xfrm>
            <a:off x="5578179" y="3567029"/>
            <a:ext cx="4320000" cy="21336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96" y="3574748"/>
            <a:ext cx="4320000" cy="212588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75573" y="5700629"/>
            <a:ext cx="2954655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 smtClean="0">
                <a:latin typeface="+mn-ea"/>
              </a:rPr>
              <a:t>1. total_risk</a:t>
            </a:r>
            <a:r>
              <a:rPr lang="en-US" altLang="ko-KR" sz="1200" b="1" dirty="0">
                <a:latin typeface="+mn-ea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   </a:t>
            </a:r>
            <a:r>
              <a:rPr lang="en-US" altLang="ko-KR" sz="1200" dirty="0" smtClean="0">
                <a:latin typeface="+mn-ea"/>
              </a:rPr>
              <a:t>= </a:t>
            </a:r>
            <a:r>
              <a:rPr lang="ko-KR" altLang="en-US" sz="1200" dirty="0">
                <a:latin typeface="+mn-ea"/>
              </a:rPr>
              <a:t>조건 항목별 ‘발생 빈도’ </a:t>
            </a:r>
            <a:r>
              <a:rPr lang="ko-KR" altLang="en-US" sz="1200" dirty="0" smtClean="0">
                <a:latin typeface="+mn-ea"/>
              </a:rPr>
              <a:t>지표의 합</a:t>
            </a:r>
            <a:r>
              <a:rPr lang="en-US" altLang="ko-KR" sz="1200" dirty="0">
                <a:latin typeface="+mn-ea"/>
              </a:rPr>
              <a:t>	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   </a:t>
            </a:r>
            <a:r>
              <a:rPr lang="en-US" altLang="ko-KR" sz="1200" dirty="0" smtClean="0">
                <a:latin typeface="+mn-ea"/>
              </a:rPr>
              <a:t>= </a:t>
            </a:r>
            <a:r>
              <a:rPr lang="en-US" altLang="ko-KR" sz="1200" dirty="0">
                <a:latin typeface="+mn-ea"/>
              </a:rPr>
              <a:t>2.0 + 4.0 + 5.0 + 5.0 = 16.0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96" y="1962825"/>
            <a:ext cx="9360183" cy="151380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조건 항목별 ‘발생 빈도’ 지표와 ‘</a:t>
            </a:r>
            <a:r>
              <a:rPr lang="en-US" altLang="ko-KR" sz="1200" b="1" dirty="0">
                <a:solidFill>
                  <a:schemeClr val="accent2"/>
                </a:solidFill>
                <a:latin typeface="+mn-ea"/>
              </a:rPr>
              <a:t>ECLO </a:t>
            </a: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지수’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값을 활용하여 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'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사고 발생 위험 지표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 계산</a:t>
            </a:r>
            <a:endParaRPr lang="en-US" altLang="ko-KR" sz="1200" b="1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</a:rPr>
              <a:t>’ </a:t>
            </a:r>
            <a:r>
              <a:rPr lang="ko-KR" altLang="en-US" sz="1200" dirty="0" smtClean="0">
                <a:solidFill>
                  <a:schemeClr val="accent2"/>
                </a:solidFill>
              </a:rPr>
              <a:t>지표의 합계</a:t>
            </a:r>
            <a:endParaRPr lang="en-US" altLang="ko-KR" sz="1200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지표와 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지표의 합계의 상관계수를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곱한 결과의 합계</a:t>
            </a:r>
            <a:endParaRPr lang="en-US" altLang="ko-KR" sz="1200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지표와 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‘ECLO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지수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’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의 합계</a:t>
            </a:r>
            <a:endParaRPr lang="en-US" altLang="ko-KR" sz="1200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발생 빈도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지표와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‘ECLO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지수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를 곱한 결과의 합계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-&gt; 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시각화 활용 지표로 사용</a:t>
            </a:r>
            <a:endParaRPr lang="ko-KR" altLang="en-US" sz="12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01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위험 지표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_</a:t>
            </a:r>
            <a:r>
              <a:rPr lang="ko-KR" altLang="en-US" dirty="0">
                <a:solidFill>
                  <a:schemeClr val="accent2"/>
                </a:solidFill>
                <a:latin typeface="맑은 고딕" panose="020B0503020000020004" pitchFamily="50" charset="-127"/>
              </a:rPr>
              <a:t>지표 계산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5573" y="5700629"/>
            <a:ext cx="383310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4. 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+mn-ea"/>
              </a:rPr>
              <a:t>eclo_risk_mul</a:t>
            </a:r>
            <a:endParaRPr lang="ko-KR" altLang="en-US" sz="12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=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조건 항목별 ‘발생 빈도’ 지표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*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‘ECLO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지수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’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  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=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2.0 * 4.476796 + 4.0 * 4.588551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 +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5.0 * 4.444769 + 5.0 * 4.460808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= 71.835680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5573" y="4695825"/>
            <a:ext cx="3916457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latin typeface="+mn-ea"/>
              </a:rPr>
              <a:t>3</a:t>
            </a:r>
            <a:r>
              <a:rPr lang="en-US" altLang="ko-KR" sz="1200" b="1" dirty="0" smtClean="0">
                <a:latin typeface="+mn-ea"/>
              </a:rPr>
              <a:t>. eclo_risk_sum</a:t>
            </a:r>
            <a:endParaRPr lang="ko-KR" altLang="en-US" sz="12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= </a:t>
            </a:r>
            <a:r>
              <a:rPr lang="ko-KR" altLang="en-US" sz="1200" dirty="0">
                <a:latin typeface="+mn-ea"/>
              </a:rPr>
              <a:t>조건 항목별 ‘발생 빈도’ 지표 </a:t>
            </a:r>
            <a:r>
              <a:rPr lang="en-US" altLang="ko-KR" sz="1200" dirty="0" smtClean="0">
                <a:latin typeface="+mn-ea"/>
              </a:rPr>
              <a:t>+ ‘ECLO </a:t>
            </a:r>
            <a:r>
              <a:rPr lang="ko-KR" altLang="en-US" sz="1200" dirty="0" smtClean="0">
                <a:latin typeface="+mn-ea"/>
              </a:rPr>
              <a:t>지수</a:t>
            </a:r>
            <a:r>
              <a:rPr lang="en-US" altLang="ko-KR" sz="1200" dirty="0" smtClean="0">
                <a:latin typeface="+mn-ea"/>
              </a:rPr>
              <a:t>’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  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 2.0 + 4.476796 + 4.0 + 4.588551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  </a:t>
            </a:r>
            <a:r>
              <a:rPr lang="en-US" altLang="ko-KR" sz="1200" dirty="0" smtClean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+ 5.0 + 4.444769 + 5.0 + 4.460808 </a:t>
            </a:r>
            <a:r>
              <a:rPr lang="en-US" altLang="ko-KR" sz="1200" dirty="0" smtClean="0">
                <a:latin typeface="+mn-ea"/>
              </a:rPr>
              <a:t>= </a:t>
            </a:r>
            <a:r>
              <a:rPr lang="en-US" altLang="ko-KR" sz="1200" dirty="0">
                <a:latin typeface="+mn-ea"/>
              </a:rPr>
              <a:t>33.970924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96" y="3567029"/>
            <a:ext cx="4702291" cy="114071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667" y="3567029"/>
            <a:ext cx="4305512" cy="2652796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68196" y="1962825"/>
            <a:ext cx="9360183" cy="151380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조건 항목별 ‘발생 빈도’ 지표와 ‘</a:t>
            </a:r>
            <a:r>
              <a:rPr lang="en-US" altLang="ko-KR" sz="1200" b="1" dirty="0">
                <a:solidFill>
                  <a:schemeClr val="accent2"/>
                </a:solidFill>
                <a:latin typeface="+mn-ea"/>
              </a:rPr>
              <a:t>ECLO </a:t>
            </a: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지수’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값을 활용하여 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'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사고 발생 위험 지표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계산</a:t>
            </a:r>
            <a:endParaRPr lang="en-US" altLang="ko-KR" sz="1200" b="1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</a:rPr>
              <a:t>’ </a:t>
            </a:r>
            <a:r>
              <a:rPr lang="ko-KR" altLang="en-US" sz="1200" dirty="0" smtClean="0">
                <a:solidFill>
                  <a:schemeClr val="accent2"/>
                </a:solidFill>
              </a:rPr>
              <a:t>지표의 합계</a:t>
            </a:r>
            <a:endParaRPr lang="en-US" altLang="ko-KR" sz="1200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지표와 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지표의 합계의 상관계수를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곱한 결과의 합계</a:t>
            </a:r>
            <a:endParaRPr lang="en-US" altLang="ko-KR" sz="1200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발생 빈도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지표와 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‘ECLO 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지수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’</a:t>
            </a:r>
            <a:r>
              <a:rPr lang="ko-KR" altLang="en-US" sz="1200" dirty="0" smtClean="0">
                <a:solidFill>
                  <a:schemeClr val="accent2"/>
                </a:solidFill>
                <a:latin typeface="+mn-ea"/>
              </a:rPr>
              <a:t>의 합계</a:t>
            </a:r>
            <a:endParaRPr lang="en-US" altLang="ko-KR" sz="1200" dirty="0" smtClean="0">
              <a:solidFill>
                <a:schemeClr val="accent2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발생 빈도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지표와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‘ECLO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지수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를 곱한 결과의 합계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-&gt; 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시각화 활용 지표로 사용</a:t>
            </a:r>
            <a:endParaRPr lang="ko-KR" altLang="en-US" sz="12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48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조회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조건 자동 반영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181" y="4009411"/>
            <a:ext cx="5968213" cy="220706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68196" y="1962825"/>
            <a:ext cx="9360183" cy="1706240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</a:rPr>
              <a:t>사용자가 교통사고 위험도를 조회하는 시점의 시간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날씨를 자동 반영할 수 있도록 함수 생성</a:t>
            </a:r>
            <a:endParaRPr lang="en-US" altLang="ko-KR" sz="1200" b="1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 smtClean="0">
                <a:solidFill>
                  <a:schemeClr val="accent2"/>
                </a:solidFill>
              </a:rPr>
              <a:t>주간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/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야간 구분 함수 </a:t>
            </a:r>
            <a:r>
              <a:rPr lang="en-US" altLang="ko-KR" sz="1200" b="1" dirty="0" err="1" smtClean="0">
                <a:solidFill>
                  <a:schemeClr val="accent2"/>
                </a:solidFill>
              </a:rPr>
              <a:t>timesplit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datetime.datetime.now</a:t>
            </a:r>
            <a:r>
              <a:rPr lang="en-US" altLang="ko-KR" sz="1200" dirty="0" smtClean="0">
                <a:solidFill>
                  <a:schemeClr val="tx1"/>
                </a:solidFill>
              </a:rPr>
              <a:t>()</a:t>
            </a:r>
            <a:r>
              <a:rPr lang="ko-KR" altLang="en-US" sz="1200" dirty="0" smtClean="0">
                <a:solidFill>
                  <a:schemeClr val="tx1"/>
                </a:solidFill>
              </a:rPr>
              <a:t>로 현재 시간 추출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</a:rPr>
              <a:t>현재 시간을 기준으로 주간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야간 구분</a:t>
            </a:r>
            <a:endParaRPr lang="en-US" altLang="ko-KR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j-lt"/>
              </a:rPr>
              <a:t>	&gt; </a:t>
            </a:r>
            <a:r>
              <a:rPr lang="ko-KR" altLang="en-US" sz="1200" dirty="0" smtClean="0">
                <a:solidFill>
                  <a:schemeClr val="tx1"/>
                </a:solidFill>
                <a:latin typeface="+mj-lt"/>
              </a:rPr>
              <a:t>주간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오전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7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시부터 오후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시까지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(13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시간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+mj-lt"/>
              </a:rPr>
              <a:t>	&gt; </a:t>
            </a:r>
            <a:r>
              <a:rPr lang="ko-KR" altLang="en-US" sz="1200" dirty="0" smtClean="0">
                <a:solidFill>
                  <a:schemeClr val="tx1"/>
                </a:solidFill>
                <a:latin typeface="+mj-lt"/>
              </a:rPr>
              <a:t>야간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오후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시부터 다음 날 오전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7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시까지 </a:t>
            </a:r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(11</a:t>
            </a:r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시간</a:t>
            </a:r>
            <a:r>
              <a:rPr lang="en-US" altLang="ko-KR" sz="1200" dirty="0" smtClean="0">
                <a:solidFill>
                  <a:schemeClr val="tx1"/>
                </a:solidFill>
                <a:latin typeface="+mj-lt"/>
              </a:rPr>
              <a:t>)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7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1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 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데이터 수집 및 탐색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3665019" y="1518750"/>
            <a:ext cx="6330265" cy="4591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미결 </a:t>
            </a:r>
            <a:r>
              <a:rPr lang="en-US" altLang="ko-KR" sz="3600" dirty="0" smtClean="0">
                <a:solidFill>
                  <a:schemeClr val="bg1"/>
                </a:solidFill>
              </a:rPr>
              <a:t>&gt; </a:t>
            </a:r>
            <a:r>
              <a:rPr lang="ko-KR" altLang="en-US" sz="3600" dirty="0" smtClean="0">
                <a:solidFill>
                  <a:schemeClr val="bg1"/>
                </a:solidFill>
              </a:rPr>
              <a:t>범철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조회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조건 자동 반영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68196" y="1962825"/>
            <a:ext cx="9360183" cy="1298028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</a:rPr>
              <a:t>사용자가 교통사고 위험도를 조회하는 시점의 시간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날씨를 자동 반영할 수 있도록 함수 생성</a:t>
            </a:r>
            <a:endParaRPr lang="en-US" altLang="ko-KR" sz="1200" b="1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200" b="1" dirty="0">
                <a:solidFill>
                  <a:schemeClr val="accent2"/>
                </a:solidFill>
              </a:rPr>
              <a:t>수원시 날씨 데이터 수집 함수 </a:t>
            </a:r>
            <a:r>
              <a:rPr lang="en-US" altLang="ko-KR" sz="1200" b="1" dirty="0" err="1">
                <a:solidFill>
                  <a:schemeClr val="accent2"/>
                </a:solidFill>
              </a:rPr>
              <a:t>weather_info</a:t>
            </a:r>
            <a:r>
              <a:rPr lang="en-US" altLang="ko-KR" sz="1200" b="1" dirty="0">
                <a:solidFill>
                  <a:schemeClr val="accent2"/>
                </a:solidFill>
              </a:rPr>
              <a:t>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requests.get</a:t>
            </a:r>
            <a:r>
              <a:rPr lang="en-US" altLang="ko-KR" sz="1200" dirty="0">
                <a:solidFill>
                  <a:schemeClr val="tx1"/>
                </a:solidFill>
              </a:rPr>
              <a:t>(),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BeautifulSoup</a:t>
            </a:r>
            <a:r>
              <a:rPr lang="en-US" altLang="ko-KR" sz="1200" dirty="0" smtClean="0">
                <a:solidFill>
                  <a:schemeClr val="tx1"/>
                </a:solidFill>
              </a:rPr>
              <a:t>()</a:t>
            </a:r>
            <a:r>
              <a:rPr lang="ko-KR" altLang="en-US" sz="1200" dirty="0" smtClean="0">
                <a:solidFill>
                  <a:schemeClr val="tx1"/>
                </a:solidFill>
              </a:rPr>
              <a:t>을 통해 </a:t>
            </a:r>
            <a:r>
              <a:rPr lang="en-US" altLang="ko-KR" sz="1200" dirty="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수원시</a:t>
            </a:r>
            <a:r>
              <a:rPr lang="en-US" altLang="ko-KR" sz="1200" dirty="0" smtClean="0">
                <a:solidFill>
                  <a:schemeClr val="tx1"/>
                </a:solidFill>
              </a:rPr>
              <a:t>‘ </a:t>
            </a:r>
            <a:r>
              <a:rPr lang="ko-KR" altLang="en-US" sz="1200" dirty="0" smtClean="0">
                <a:solidFill>
                  <a:schemeClr val="tx1"/>
                </a:solidFill>
              </a:rPr>
              <a:t>지역별 네이버 날씨 정보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스크래핑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스크래핑한</a:t>
            </a:r>
            <a:r>
              <a:rPr lang="ko-KR" altLang="en-US" sz="1200" dirty="0" smtClean="0">
                <a:solidFill>
                  <a:schemeClr val="tx1"/>
                </a:solidFill>
              </a:rPr>
              <a:t> 데이터 중 </a:t>
            </a:r>
            <a:r>
              <a:rPr lang="en-US" altLang="ko-KR" sz="1200" dirty="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날씨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온도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체감온도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습도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풍속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강수량</a:t>
            </a:r>
            <a:r>
              <a:rPr lang="en-US" altLang="ko-KR" sz="1200" dirty="0" smtClean="0">
                <a:solidFill>
                  <a:schemeClr val="tx1"/>
                </a:solidFill>
              </a:rPr>
              <a:t>‘ </a:t>
            </a:r>
            <a:r>
              <a:rPr lang="ko-KR" altLang="en-US" sz="1200" dirty="0" smtClean="0">
                <a:solidFill>
                  <a:schemeClr val="tx1"/>
                </a:solidFill>
              </a:rPr>
              <a:t>텍스트 추출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424824" y="3476625"/>
            <a:ext cx="7846926" cy="3236923"/>
            <a:chOff x="1430104" y="3476625"/>
            <a:chExt cx="7846926" cy="323692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3519" y="3476625"/>
              <a:ext cx="4803511" cy="323692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0104" y="3476625"/>
              <a:ext cx="2640650" cy="3197782"/>
            </a:xfrm>
            <a:prstGeom prst="rect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</p:pic>
      </p:grpSp>
      <p:sp>
        <p:nvSpPr>
          <p:cNvPr id="20" name="직사각형 19"/>
          <p:cNvSpPr/>
          <p:nvPr/>
        </p:nvSpPr>
        <p:spPr>
          <a:xfrm>
            <a:off x="2905124" y="5000625"/>
            <a:ext cx="213135" cy="15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541944" y="4733927"/>
            <a:ext cx="540000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228186" y="5159154"/>
            <a:ext cx="971439" cy="7483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17714" y="6200773"/>
            <a:ext cx="172974" cy="381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66850" y="4075053"/>
            <a:ext cx="504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77198" y="387325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검색 조건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수원시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+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구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32104" y="468218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  <a:latin typeface="+mn-ea"/>
              </a:rPr>
              <a:t>현재 온도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75134" y="495924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  <a:latin typeface="+mn-ea"/>
              </a:rPr>
              <a:t>현재 날씨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18850" y="5246846"/>
            <a:ext cx="1624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  <a:latin typeface="+mn-ea"/>
              </a:rPr>
              <a:t>현재 체감온도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습도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풍속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60180" y="6115141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  <a:latin typeface="+mn-ea"/>
              </a:rPr>
              <a:t>현재 강수량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9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조회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조건 자동 반영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68196" y="1962825"/>
            <a:ext cx="9360183" cy="1298028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</a:rPr>
              <a:t>사용자가 교통사고 위험도를 조회하는 시점의 시간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날씨를 자동 반영할 수 있도록 함수 생성</a:t>
            </a:r>
            <a:endParaRPr lang="en-US" altLang="ko-KR" sz="1200" b="1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200" b="1" dirty="0">
                <a:solidFill>
                  <a:schemeClr val="accent2"/>
                </a:solidFill>
              </a:rPr>
              <a:t>기상상태 구분 함수 </a:t>
            </a:r>
            <a:r>
              <a:rPr lang="en-US" altLang="ko-KR" sz="1200" b="1" dirty="0" err="1">
                <a:solidFill>
                  <a:schemeClr val="accent2"/>
                </a:solidFill>
              </a:rPr>
              <a:t>weather_result</a:t>
            </a:r>
            <a:r>
              <a:rPr lang="en-US" altLang="ko-KR" sz="1200" b="1" dirty="0">
                <a:solidFill>
                  <a:schemeClr val="accent2"/>
                </a:solidFill>
              </a:rPr>
              <a:t>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weather_info</a:t>
            </a:r>
            <a:r>
              <a:rPr lang="en-US" altLang="ko-KR" sz="1200" dirty="0" smtClean="0">
                <a:solidFill>
                  <a:schemeClr val="tx1"/>
                </a:solidFill>
              </a:rPr>
              <a:t>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함수를 통해 추출한 </a:t>
            </a:r>
            <a:r>
              <a:rPr lang="en-US" altLang="ko-KR" sz="1200" dirty="0" smtClean="0">
                <a:solidFill>
                  <a:schemeClr val="tx1"/>
                </a:solidFill>
              </a:rPr>
              <a:t>'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날씨</a:t>
            </a:r>
            <a:r>
              <a:rPr lang="en-US" altLang="ko-KR" sz="1200" dirty="0" smtClean="0">
                <a:solidFill>
                  <a:schemeClr val="tx1"/>
                </a:solidFill>
              </a:rPr>
              <a:t>‘[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강한눈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진눈깨비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소나기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소낙눈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안개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번개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  <a:r>
              <a:rPr lang="ko-KR" altLang="en-US" sz="1200" dirty="0" smtClean="0">
                <a:solidFill>
                  <a:schemeClr val="tx1"/>
                </a:solidFill>
              </a:rPr>
              <a:t>뇌우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우박 등</a:t>
            </a:r>
            <a:r>
              <a:rPr lang="en-US" altLang="ko-KR" sz="1200" dirty="0" smtClean="0">
                <a:solidFill>
                  <a:schemeClr val="tx1"/>
                </a:solidFill>
              </a:rPr>
              <a:t>]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기준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</a:rPr>
              <a:t>if –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elif</a:t>
            </a:r>
            <a:r>
              <a:rPr lang="en-US" altLang="ko-KR" sz="1200" dirty="0" smtClean="0">
                <a:solidFill>
                  <a:schemeClr val="tx1"/>
                </a:solidFill>
              </a:rPr>
              <a:t> - else</a:t>
            </a:r>
            <a:r>
              <a:rPr lang="ko-KR" altLang="en-US" sz="1200" dirty="0" smtClean="0">
                <a:solidFill>
                  <a:schemeClr val="tx1"/>
                </a:solidFill>
              </a:rPr>
              <a:t>문을 통해 </a:t>
            </a:r>
            <a:r>
              <a:rPr lang="en-US" altLang="ko-KR" sz="1200" dirty="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기상상태</a:t>
            </a:r>
            <a:r>
              <a:rPr lang="en-US" altLang="ko-KR" sz="1200" dirty="0" smtClean="0">
                <a:solidFill>
                  <a:schemeClr val="tx1"/>
                </a:solidFill>
              </a:rPr>
              <a:t>’[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맑음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흐림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눈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기타</a:t>
            </a:r>
            <a:r>
              <a:rPr lang="en-US" altLang="ko-KR" sz="1200" dirty="0" smtClean="0">
                <a:solidFill>
                  <a:schemeClr val="tx1"/>
                </a:solidFill>
              </a:rPr>
              <a:t>]</a:t>
            </a:r>
            <a:r>
              <a:rPr lang="ko-KR" altLang="en-US" sz="1200" dirty="0" smtClean="0">
                <a:solidFill>
                  <a:schemeClr val="tx1"/>
                </a:solidFill>
              </a:rPr>
              <a:t> 구분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8187" y="3327676"/>
            <a:ext cx="9220201" cy="3405070"/>
            <a:chOff x="721533" y="3327676"/>
            <a:chExt cx="9220201" cy="340507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7" t="6084" r="10981" b="20723"/>
            <a:stretch/>
          </p:blipFill>
          <p:spPr>
            <a:xfrm>
              <a:off x="721533" y="3327676"/>
              <a:ext cx="2709915" cy="3161568"/>
            </a:xfrm>
            <a:prstGeom prst="rect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721533" y="6486525"/>
              <a:ext cx="31181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※ [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출처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] : 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네이버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날씨 고객센터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날씨 아이콘 소개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5088" y="3805689"/>
              <a:ext cx="7336646" cy="220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83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4248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44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39031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4248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조회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조건 자동 반영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457" y="3366508"/>
            <a:ext cx="3336630" cy="338594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64340" y="1962825"/>
            <a:ext cx="9360183" cy="1298028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</a:rPr>
              <a:t>사용자가 교통사고 위험도를 조회하는 시점의 시간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날씨를 자동 반영할 수 있도록 함수 생성</a:t>
            </a:r>
            <a:endParaRPr lang="en-US" altLang="ko-KR" sz="1200" b="1" dirty="0" smtClean="0">
              <a:solidFill>
                <a:schemeClr val="accent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200" b="1" dirty="0">
                <a:solidFill>
                  <a:schemeClr val="accent2"/>
                </a:solidFill>
              </a:rPr>
              <a:t>노면상태 구분 함수 </a:t>
            </a:r>
            <a:r>
              <a:rPr lang="en-US" altLang="ko-KR" sz="1200" b="1" dirty="0" err="1">
                <a:solidFill>
                  <a:schemeClr val="accent2"/>
                </a:solidFill>
              </a:rPr>
              <a:t>road_result</a:t>
            </a:r>
            <a:r>
              <a:rPr lang="en-US" altLang="ko-KR" sz="1200" b="1" dirty="0">
                <a:solidFill>
                  <a:schemeClr val="accent2"/>
                </a:solidFill>
              </a:rPr>
              <a:t>()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weather_info</a:t>
            </a:r>
            <a:r>
              <a:rPr lang="en-US" altLang="ko-KR" sz="1200" dirty="0" smtClean="0">
                <a:solidFill>
                  <a:schemeClr val="tx1"/>
                </a:solidFill>
              </a:rPr>
              <a:t>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함수를 통해 추출한 </a:t>
            </a:r>
            <a:r>
              <a:rPr lang="en-US" altLang="ko-KR" sz="1200" dirty="0" smtClean="0">
                <a:solidFill>
                  <a:schemeClr val="tx1"/>
                </a:solidFill>
              </a:rPr>
              <a:t>'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온도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 강수량</a:t>
            </a:r>
            <a:r>
              <a:rPr lang="en-US" altLang="ko-KR" sz="1200" dirty="0" smtClean="0">
                <a:solidFill>
                  <a:schemeClr val="tx1"/>
                </a:solidFill>
              </a:rPr>
              <a:t>‘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및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weather_result</a:t>
            </a:r>
            <a:r>
              <a:rPr lang="en-US" altLang="ko-KR" sz="1200" dirty="0" smtClean="0">
                <a:solidFill>
                  <a:schemeClr val="tx1"/>
                </a:solidFill>
              </a:rPr>
              <a:t>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함수를 통해 구분한 </a:t>
            </a:r>
            <a:r>
              <a:rPr lang="en-US" altLang="ko-KR" sz="1200" dirty="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기상상태</a:t>
            </a:r>
            <a:r>
              <a:rPr lang="en-US" altLang="ko-KR" sz="1200" dirty="0" smtClean="0">
                <a:solidFill>
                  <a:schemeClr val="tx1"/>
                </a:solidFill>
              </a:rPr>
              <a:t>‘ </a:t>
            </a:r>
            <a:r>
              <a:rPr lang="ko-KR" altLang="en-US" sz="1200" dirty="0" smtClean="0">
                <a:solidFill>
                  <a:schemeClr val="tx1"/>
                </a:solidFill>
              </a:rPr>
              <a:t>기준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</a:rPr>
              <a:t>if –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elif</a:t>
            </a:r>
            <a:r>
              <a:rPr lang="en-US" altLang="ko-KR" sz="1200" dirty="0" smtClean="0">
                <a:solidFill>
                  <a:schemeClr val="tx1"/>
                </a:solidFill>
              </a:rPr>
              <a:t> – else</a:t>
            </a:r>
            <a:r>
              <a:rPr lang="ko-KR" altLang="en-US" sz="1200" dirty="0" smtClean="0">
                <a:solidFill>
                  <a:schemeClr val="tx1"/>
                </a:solidFill>
              </a:rPr>
              <a:t>문을 통해 </a:t>
            </a:r>
            <a:r>
              <a:rPr lang="en-US" altLang="ko-KR" sz="1200" dirty="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노면상태</a:t>
            </a:r>
            <a:r>
              <a:rPr lang="en-US" altLang="ko-KR" sz="1200" dirty="0" smtClean="0">
                <a:solidFill>
                  <a:schemeClr val="tx1"/>
                </a:solidFill>
              </a:rPr>
              <a:t>’[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건조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젖음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습기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적설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서리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결빙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기타</a:t>
            </a:r>
            <a:r>
              <a:rPr lang="en-US" altLang="ko-KR" sz="1200" dirty="0" smtClean="0">
                <a:solidFill>
                  <a:schemeClr val="tx1"/>
                </a:solidFill>
              </a:rPr>
              <a:t>]</a:t>
            </a:r>
            <a:r>
              <a:rPr lang="ko-KR" altLang="en-US" sz="1200" dirty="0" smtClean="0">
                <a:solidFill>
                  <a:schemeClr val="tx1"/>
                </a:solidFill>
              </a:rPr>
              <a:t> 구분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5528"/>
              </p:ext>
            </p:extLst>
          </p:nvPr>
        </p:nvGraphicFramePr>
        <p:xfrm>
          <a:off x="747407" y="3365778"/>
          <a:ext cx="5653640" cy="314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410">
                  <a:extLst>
                    <a:ext uri="{9D8B030D-6E8A-4147-A177-3AD203B41FA5}">
                      <a16:colId xmlns:a16="http://schemas.microsoft.com/office/drawing/2014/main" val="143472682"/>
                    </a:ext>
                  </a:extLst>
                </a:gridCol>
                <a:gridCol w="1413410">
                  <a:extLst>
                    <a:ext uri="{9D8B030D-6E8A-4147-A177-3AD203B41FA5}">
                      <a16:colId xmlns:a16="http://schemas.microsoft.com/office/drawing/2014/main" val="3441711636"/>
                    </a:ext>
                  </a:extLst>
                </a:gridCol>
                <a:gridCol w="1413410">
                  <a:extLst>
                    <a:ext uri="{9D8B030D-6E8A-4147-A177-3AD203B41FA5}">
                      <a16:colId xmlns:a16="http://schemas.microsoft.com/office/drawing/2014/main" val="2497713864"/>
                    </a:ext>
                  </a:extLst>
                </a:gridCol>
                <a:gridCol w="1413410">
                  <a:extLst>
                    <a:ext uri="{9D8B030D-6E8A-4147-A177-3AD203B41FA5}">
                      <a16:colId xmlns:a16="http://schemas.microsoft.com/office/drawing/2014/main" val="3145600124"/>
                    </a:ext>
                  </a:extLst>
                </a:gridCol>
              </a:tblGrid>
              <a:tr h="2617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기상상태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날씨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노면상태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669896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온도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℃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강수량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(mm)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011900"/>
                  </a:ext>
                </a:extLst>
              </a:tr>
              <a:tr h="261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젖음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습기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114372"/>
                  </a:ext>
                </a:extLst>
              </a:tr>
              <a:tr h="2617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℃ 미만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적설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40132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서리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결빙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63859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℃ 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젖음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습기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503170"/>
                  </a:ext>
                </a:extLst>
              </a:tr>
              <a:tr h="2617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맑음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가끔 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가끔 눈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 후 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 후 갬 등 포함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℃ 미만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적설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35302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서리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결빙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11394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℃ 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젖음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습기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810097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093718"/>
                  </a:ext>
                </a:extLst>
              </a:tr>
              <a:tr h="2617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흐림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℃ 미만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적설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35082"/>
                  </a:ext>
                </a:extLst>
              </a:tr>
              <a:tr h="261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1mm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젖음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습기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654625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26409" y="6506227"/>
            <a:ext cx="3038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※ </a:t>
            </a:r>
            <a:r>
              <a:rPr lang="ko-KR" altLang="en-US" sz="1000" dirty="0" smtClean="0">
                <a:latin typeface="+mn-ea"/>
              </a:rPr>
              <a:t>위의 조건 외의 경우는 모두 </a:t>
            </a:r>
            <a:r>
              <a:rPr lang="en-US" altLang="ko-KR" sz="1000" dirty="0" smtClean="0">
                <a:latin typeface="+mn-ea"/>
              </a:rPr>
              <a:t>＇</a:t>
            </a:r>
            <a:r>
              <a:rPr lang="ko-KR" altLang="en-US" sz="1000" dirty="0" smtClean="0">
                <a:latin typeface="+mn-ea"/>
              </a:rPr>
              <a:t>기타</a:t>
            </a:r>
            <a:r>
              <a:rPr lang="en-US" altLang="ko-KR" sz="1000" dirty="0" smtClean="0">
                <a:latin typeface="+mn-ea"/>
              </a:rPr>
              <a:t>＇</a:t>
            </a:r>
            <a:r>
              <a:rPr lang="ko-KR" altLang="en-US" sz="1000" dirty="0" smtClean="0">
                <a:latin typeface="+mn-ea"/>
              </a:rPr>
              <a:t>로 구분함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86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4.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수원시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지도 영역에 단계 구분도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표시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21961" y="3363235"/>
            <a:ext cx="8852653" cy="3333397"/>
            <a:chOff x="778986" y="3363235"/>
            <a:chExt cx="8852653" cy="333339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/>
            <a:srcRect t="10782"/>
            <a:stretch/>
          </p:blipFill>
          <p:spPr>
            <a:xfrm>
              <a:off x="778986" y="3363235"/>
              <a:ext cx="3731101" cy="333339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9263" y="3363235"/>
              <a:ext cx="5022376" cy="2532080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664340" y="1962825"/>
            <a:ext cx="9360183" cy="1298028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사용자가 교통사고 위험도를 조회하는 시점의 시간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날씨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기준 지역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구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)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별 </a:t>
            </a:r>
            <a:r>
              <a:rPr lang="en-US" altLang="ko-KR" sz="1200" b="1" dirty="0">
                <a:solidFill>
                  <a:schemeClr val="accent2"/>
                </a:solidFill>
                <a:latin typeface="+mn-ea"/>
              </a:rPr>
              <a:t>'</a:t>
            </a: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사고 발생 위험 지표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‘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추출</a:t>
            </a:r>
            <a:endParaRPr lang="en-US" altLang="ko-KR" sz="1200" b="1" dirty="0" smtClean="0">
              <a:solidFill>
                <a:schemeClr val="accent2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야간 구분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함수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수원시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날씨 데이터 수집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함수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기상상태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구분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함수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노면상태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구분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함수 활용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지역별 조회 조건 및 사고 발생 위험 지표 데이터프레임 생성 </a:t>
            </a:r>
            <a:endParaRPr lang="en-US" altLang="ko-KR" sz="1200" b="1" dirty="0" smtClean="0">
              <a:solidFill>
                <a:schemeClr val="accent2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지역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구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위험지수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날씨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온도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습도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강수량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주야간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노면상태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기상상태</a:t>
            </a:r>
            <a:r>
              <a:rPr lang="en-US" altLang="ko-KR" sz="1200" dirty="0" smtClean="0">
                <a:solidFill>
                  <a:schemeClr val="accent2"/>
                </a:solidFill>
                <a:latin typeface="+mn-ea"/>
              </a:rPr>
              <a:t> 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217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9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22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10" name="타원 9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4.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수원시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지도 영역에 단계 구분도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표시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25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4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사고 발생 위험 지표 생성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4340" y="1962825"/>
            <a:ext cx="9360183" cy="1298028"/>
          </a:xfrm>
          <a:prstGeom prst="rect">
            <a:avLst/>
          </a:prstGeom>
          <a:noFill/>
          <a:ln w="9525"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수원시의 </a:t>
            </a:r>
            <a:r>
              <a:rPr lang="ko-KR" altLang="en-US" sz="1200" b="1" dirty="0" err="1" smtClean="0">
                <a:solidFill>
                  <a:schemeClr val="accent2"/>
                </a:solidFill>
                <a:latin typeface="+mn-ea"/>
              </a:rPr>
              <a:t>법정경계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 파일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(</a:t>
            </a:r>
            <a:r>
              <a:rPr lang="en-US" altLang="ko-KR" sz="1200" b="1" dirty="0" err="1" smtClean="0">
                <a:solidFill>
                  <a:schemeClr val="accent2"/>
                </a:solidFill>
                <a:latin typeface="+mn-ea"/>
              </a:rPr>
              <a:t>gejson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)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을 기준으로 수원시 지도 영역 생성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지역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구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)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별 </a:t>
            </a:r>
            <a:r>
              <a:rPr lang="en-US" altLang="ko-KR" sz="1200" b="1" dirty="0">
                <a:solidFill>
                  <a:schemeClr val="accent2"/>
                </a:solidFill>
                <a:latin typeface="+mn-ea"/>
              </a:rPr>
              <a:t>'</a:t>
            </a:r>
            <a:r>
              <a:rPr lang="ko-KR" altLang="en-US" sz="1200" b="1" dirty="0">
                <a:solidFill>
                  <a:schemeClr val="accent2"/>
                </a:solidFill>
                <a:latin typeface="+mn-ea"/>
              </a:rPr>
              <a:t>사고 발생 위험 지표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‘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로</a:t>
            </a:r>
            <a:r>
              <a:rPr lang="en-US" altLang="ko-KR" sz="120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+mn-ea"/>
              </a:rPr>
              <a:t>단계 구분도 표시</a:t>
            </a:r>
            <a:endParaRPr lang="en-US" altLang="ko-KR" sz="1200" b="1" dirty="0" smtClean="0">
              <a:solidFill>
                <a:schemeClr val="accent2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지역명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</a:rPr>
              <a:t>geojson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파일의 데이터와 일치하도록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권선구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형태에서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수원시 권선구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형태로 변환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지도에서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구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클릭 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사고 발생 위험 지표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값을 확인할 수 있는 팝업 출력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9784" y="3381794"/>
            <a:ext cx="9337006" cy="3113519"/>
            <a:chOff x="689104" y="3381794"/>
            <a:chExt cx="9337006" cy="311351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689104" y="3381794"/>
              <a:ext cx="4973303" cy="240081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t="39721"/>
            <a:stretch/>
          </p:blipFill>
          <p:spPr>
            <a:xfrm>
              <a:off x="5764193" y="3381795"/>
              <a:ext cx="4261917" cy="3113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69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5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</a:t>
            </a:r>
            <a:r>
              <a:rPr lang="en-US" altLang="ko-KR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노인 교통사고 현황 </a:t>
            </a:r>
            <a:r>
              <a:rPr lang="ko-KR" altLang="en-US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웹서비스</a:t>
            </a:r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 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/>
          <p:cNvGrpSpPr>
            <a:grpSpLocks noChangeAspect="1"/>
          </p:cNvGrpSpPr>
          <p:nvPr/>
        </p:nvGrpSpPr>
        <p:grpSpPr>
          <a:xfrm>
            <a:off x="645744" y="2192355"/>
            <a:ext cx="5904539" cy="4103670"/>
            <a:chOff x="800316" y="2270013"/>
            <a:chExt cx="5614771" cy="390228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/>
            <a:srcRect t="9922" b="9048"/>
            <a:stretch/>
          </p:blipFill>
          <p:spPr>
            <a:xfrm>
              <a:off x="994039" y="2438493"/>
              <a:ext cx="5421048" cy="3733800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94038" y="2438492"/>
              <a:ext cx="592481" cy="829761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87817" y="2738441"/>
              <a:ext cx="4457703" cy="1415545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87817" y="4382587"/>
              <a:ext cx="4457703" cy="1789707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4426470" y="4197145"/>
              <a:ext cx="1316535" cy="168808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800316" y="2270013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6083200" y="2678940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4232748" y="3978494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6" name="타원 35"/>
            <p:cNvSpPr/>
            <p:nvPr/>
          </p:nvSpPr>
          <p:spPr>
            <a:xfrm>
              <a:off x="6083200" y="4305392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4</a:t>
              </a:r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47704"/>
              </p:ext>
            </p:extLst>
          </p:nvPr>
        </p:nvGraphicFramePr>
        <p:xfrm>
          <a:off x="6694475" y="2192357"/>
          <a:ext cx="3333812" cy="4436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54">
                  <a:extLst>
                    <a:ext uri="{9D8B030D-6E8A-4147-A177-3AD203B41FA5}">
                      <a16:colId xmlns:a16="http://schemas.microsoft.com/office/drawing/2014/main" val="3882440147"/>
                    </a:ext>
                  </a:extLst>
                </a:gridCol>
                <a:gridCol w="3000858">
                  <a:extLst>
                    <a:ext uri="{9D8B030D-6E8A-4147-A177-3AD203B41FA5}">
                      <a16:colId xmlns:a16="http://schemas.microsoft.com/office/drawing/2014/main" val="1861535830"/>
                    </a:ext>
                  </a:extLst>
                </a:gridCol>
              </a:tblGrid>
              <a:tr h="1342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수원시 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가져오기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사고일자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도로형태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사고유형 등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”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교통사고 정보 추출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223414"/>
                  </a:ext>
                </a:extLst>
              </a:tr>
              <a:tr h="1031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년부터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년까지의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지역 교통사고 정보 출력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데이터프레임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927042"/>
                  </a:ext>
                </a:extLst>
              </a:tr>
              <a:tr h="71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②에서 출력된 데이터프레임을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CSV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혹은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EXCEL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파일로 다운로드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40251"/>
                  </a:ext>
                </a:extLst>
              </a:tr>
              <a:tr h="1342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년부터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2023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년까지의 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지역 교통사고 정보 시각화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지역별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일별 교통사고 건수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연도별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교통사고 건수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392850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0" y="7587474"/>
            <a:ext cx="4100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########################################</a:t>
            </a:r>
            <a:endParaRPr lang="en-US" altLang="ko-KR" sz="1200" dirty="0" smtClean="0"/>
          </a:p>
          <a:p>
            <a:r>
              <a:rPr lang="ko-KR" altLang="en-US" sz="1200" dirty="0" smtClean="0"/>
              <a:t># </a:t>
            </a:r>
            <a:r>
              <a:rPr lang="ko-KR" altLang="en-US" sz="1200" dirty="0"/>
              <a:t>동일 폴더 내 필요 파일</a:t>
            </a:r>
          </a:p>
          <a:p>
            <a:r>
              <a:rPr lang="ko-KR" altLang="en-US" sz="1200" dirty="0"/>
              <a:t>#   - The </a:t>
            </a:r>
            <a:r>
              <a:rPr lang="ko-KR" altLang="en-US" sz="1200" dirty="0" err="1"/>
              <a:t>elderly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driver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traffic</a:t>
            </a:r>
            <a:r>
              <a:rPr lang="ko-KR" altLang="en-US" sz="1200" dirty="0"/>
              <a:t> accidents(suwon).</a:t>
            </a:r>
            <a:r>
              <a:rPr lang="ko-KR" altLang="en-US" sz="1200" dirty="0" smtClean="0"/>
              <a:t>xlsx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 smtClean="0"/>
              <a:t>########################################</a:t>
            </a:r>
            <a:endParaRPr lang="en-US" altLang="ko-KR" sz="1200" dirty="0" smtClean="0"/>
          </a:p>
          <a:p>
            <a:r>
              <a:rPr lang="ko-KR" altLang="en-US" sz="1200" dirty="0" smtClean="0"/>
              <a:t># </a:t>
            </a:r>
            <a:r>
              <a:rPr lang="ko-KR" altLang="en-US" sz="1200" dirty="0"/>
              <a:t>아나콘다 </a:t>
            </a:r>
            <a:r>
              <a:rPr lang="ko-KR" altLang="en-US" sz="1200" dirty="0" err="1"/>
              <a:t>파워셸</a:t>
            </a:r>
            <a:r>
              <a:rPr lang="ko-KR" altLang="en-US" sz="1200" dirty="0"/>
              <a:t> 프롬프트</a:t>
            </a:r>
          </a:p>
          <a:p>
            <a:r>
              <a:rPr lang="ko-KR" altLang="en-US" sz="1200" dirty="0"/>
              <a:t>#   &gt;&gt;&gt; </a:t>
            </a:r>
            <a:r>
              <a:rPr lang="ko-KR" altLang="en-US" sz="1200" dirty="0" err="1"/>
              <a:t>conda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activate</a:t>
            </a:r>
            <a:r>
              <a:rPr lang="ko-KR" altLang="en-US" sz="1200" dirty="0"/>
              <a:t> YSIT24</a:t>
            </a:r>
          </a:p>
          <a:p>
            <a:r>
              <a:rPr lang="ko-KR" altLang="en-US" sz="1200" dirty="0"/>
              <a:t>#   &gt;&gt;&gt; </a:t>
            </a:r>
            <a:r>
              <a:rPr lang="ko-KR" altLang="en-US" sz="1200" dirty="0" err="1"/>
              <a:t>cd</a:t>
            </a:r>
            <a:r>
              <a:rPr lang="ko-KR" altLang="en-US" sz="1200" dirty="0"/>
              <a:t> (파일저장경로)</a:t>
            </a:r>
          </a:p>
          <a:p>
            <a:r>
              <a:rPr lang="ko-KR" altLang="en-US" sz="1200" dirty="0"/>
              <a:t>#   &gt;&gt;&gt; </a:t>
            </a:r>
            <a:r>
              <a:rPr lang="ko-KR" altLang="en-US" sz="1200" dirty="0" err="1"/>
              <a:t>streamlit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run</a:t>
            </a:r>
            <a:r>
              <a:rPr lang="ko-KR" altLang="en-US" sz="1200" dirty="0"/>
              <a:t> 240516_1700_graph_suwon.py</a:t>
            </a:r>
          </a:p>
          <a:p>
            <a:r>
              <a:rPr lang="ko-KR" altLang="en-US" sz="1200" dirty="0" smtClean="0"/>
              <a:t>########################################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1157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5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</a:t>
            </a:r>
            <a:r>
              <a:rPr lang="en-US" altLang="ko-KR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노인 교통사고 현황 </a:t>
            </a:r>
            <a:r>
              <a:rPr lang="ko-KR" altLang="en-US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웹서비스</a:t>
            </a:r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 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/>
          <p:cNvGrpSpPr>
            <a:grpSpLocks noChangeAspect="1"/>
          </p:cNvGrpSpPr>
          <p:nvPr/>
        </p:nvGrpSpPr>
        <p:grpSpPr>
          <a:xfrm>
            <a:off x="645744" y="2192355"/>
            <a:ext cx="5904539" cy="4103670"/>
            <a:chOff x="800316" y="2270013"/>
            <a:chExt cx="5614771" cy="390228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/>
            <a:srcRect t="9922" b="9048"/>
            <a:stretch/>
          </p:blipFill>
          <p:spPr>
            <a:xfrm>
              <a:off x="994039" y="2438493"/>
              <a:ext cx="5421048" cy="3733800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94038" y="2438492"/>
              <a:ext cx="592481" cy="829761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87817" y="2738441"/>
              <a:ext cx="4457703" cy="1415545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87817" y="4382587"/>
              <a:ext cx="4457703" cy="1789707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4426470" y="4197145"/>
              <a:ext cx="1316535" cy="168808"/>
            </a:xfrm>
            <a:prstGeom prst="rect">
              <a:avLst/>
            </a:prstGeom>
            <a:noFill/>
            <a:ln>
              <a:solidFill>
                <a:srgbClr val="D1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800316" y="2270013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6083200" y="2678940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4232748" y="3978494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6" name="타원 35"/>
            <p:cNvSpPr/>
            <p:nvPr/>
          </p:nvSpPr>
          <p:spPr>
            <a:xfrm>
              <a:off x="6083200" y="4305392"/>
              <a:ext cx="294406" cy="2944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4</a:t>
              </a:r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6694475" y="2192357"/>
          <a:ext cx="3333812" cy="4436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54">
                  <a:extLst>
                    <a:ext uri="{9D8B030D-6E8A-4147-A177-3AD203B41FA5}">
                      <a16:colId xmlns:a16="http://schemas.microsoft.com/office/drawing/2014/main" val="3882440147"/>
                    </a:ext>
                  </a:extLst>
                </a:gridCol>
                <a:gridCol w="3000858">
                  <a:extLst>
                    <a:ext uri="{9D8B030D-6E8A-4147-A177-3AD203B41FA5}">
                      <a16:colId xmlns:a16="http://schemas.microsoft.com/office/drawing/2014/main" val="1861535830"/>
                    </a:ext>
                  </a:extLst>
                </a:gridCol>
              </a:tblGrid>
              <a:tr h="1342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수원시 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가져오기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사고일자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도로형태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사고유형 등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”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교통사고 정보 추출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223414"/>
                  </a:ext>
                </a:extLst>
              </a:tr>
              <a:tr h="1031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년부터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년까지의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지역 교통사고 정보 출력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데이터프레임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927042"/>
                  </a:ext>
                </a:extLst>
              </a:tr>
              <a:tr h="71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②에서 출력된 데이터프레임을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CSV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혹은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EXCEL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파일로 다운로드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40251"/>
                  </a:ext>
                </a:extLst>
              </a:tr>
              <a:tr h="1342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년부터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2023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년까지의 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지역 교통사고 정보 시각화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지역별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일별 교통사고 건수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연도별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교통사고 건수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392850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0" y="7587474"/>
            <a:ext cx="4100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########################################</a:t>
            </a:r>
            <a:endParaRPr lang="en-US" altLang="ko-KR" sz="1200" dirty="0" smtClean="0"/>
          </a:p>
          <a:p>
            <a:r>
              <a:rPr lang="ko-KR" altLang="en-US" sz="1200" dirty="0" smtClean="0"/>
              <a:t># </a:t>
            </a:r>
            <a:r>
              <a:rPr lang="ko-KR" altLang="en-US" sz="1200" dirty="0"/>
              <a:t>동일 폴더 내 필요 파일</a:t>
            </a:r>
          </a:p>
          <a:p>
            <a:r>
              <a:rPr lang="ko-KR" altLang="en-US" sz="1200" dirty="0"/>
              <a:t>#   - The </a:t>
            </a:r>
            <a:r>
              <a:rPr lang="ko-KR" altLang="en-US" sz="1200" dirty="0" err="1"/>
              <a:t>elderly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driver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traffic</a:t>
            </a:r>
            <a:r>
              <a:rPr lang="ko-KR" altLang="en-US" sz="1200" dirty="0"/>
              <a:t> accidents(suwon).</a:t>
            </a:r>
            <a:r>
              <a:rPr lang="ko-KR" altLang="en-US" sz="1200" dirty="0" smtClean="0"/>
              <a:t>xlsx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 smtClean="0"/>
              <a:t>########################################</a:t>
            </a:r>
            <a:endParaRPr lang="en-US" altLang="ko-KR" sz="1200" dirty="0" smtClean="0"/>
          </a:p>
          <a:p>
            <a:r>
              <a:rPr lang="ko-KR" altLang="en-US" sz="1200" dirty="0" smtClean="0"/>
              <a:t># </a:t>
            </a:r>
            <a:r>
              <a:rPr lang="ko-KR" altLang="en-US" sz="1200" dirty="0"/>
              <a:t>아나콘다 </a:t>
            </a:r>
            <a:r>
              <a:rPr lang="ko-KR" altLang="en-US" sz="1200" dirty="0" err="1"/>
              <a:t>파워셸</a:t>
            </a:r>
            <a:r>
              <a:rPr lang="ko-KR" altLang="en-US" sz="1200" dirty="0"/>
              <a:t> 프롬프트</a:t>
            </a:r>
          </a:p>
          <a:p>
            <a:r>
              <a:rPr lang="ko-KR" altLang="en-US" sz="1200" dirty="0"/>
              <a:t>#   &gt;&gt;&gt; </a:t>
            </a:r>
            <a:r>
              <a:rPr lang="ko-KR" altLang="en-US" sz="1200" dirty="0" err="1"/>
              <a:t>conda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activate</a:t>
            </a:r>
            <a:r>
              <a:rPr lang="ko-KR" altLang="en-US" sz="1200" dirty="0"/>
              <a:t> YSIT24</a:t>
            </a:r>
          </a:p>
          <a:p>
            <a:r>
              <a:rPr lang="ko-KR" altLang="en-US" sz="1200" dirty="0"/>
              <a:t>#   &gt;&gt;&gt; </a:t>
            </a:r>
            <a:r>
              <a:rPr lang="ko-KR" altLang="en-US" sz="1200" dirty="0" err="1"/>
              <a:t>cd</a:t>
            </a:r>
            <a:r>
              <a:rPr lang="ko-KR" altLang="en-US" sz="1200" dirty="0"/>
              <a:t> (파일저장경로)</a:t>
            </a:r>
          </a:p>
          <a:p>
            <a:r>
              <a:rPr lang="ko-KR" altLang="en-US" sz="1200" dirty="0"/>
              <a:t>#   &gt;&gt;&gt; </a:t>
            </a:r>
            <a:r>
              <a:rPr lang="ko-KR" altLang="en-US" sz="1200" dirty="0" err="1"/>
              <a:t>streamlit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run</a:t>
            </a:r>
            <a:r>
              <a:rPr lang="ko-KR" altLang="en-US" sz="1200" dirty="0"/>
              <a:t> 240516_1700_graph_suwon.py</a:t>
            </a:r>
          </a:p>
          <a:p>
            <a:r>
              <a:rPr lang="ko-KR" altLang="en-US" sz="1200" dirty="0" smtClean="0"/>
              <a:t>########################################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99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5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654900"/>
              </p:ext>
            </p:extLst>
          </p:nvPr>
        </p:nvGraphicFramePr>
        <p:xfrm>
          <a:off x="6694475" y="2192355"/>
          <a:ext cx="3333812" cy="4436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54">
                  <a:extLst>
                    <a:ext uri="{9D8B030D-6E8A-4147-A177-3AD203B41FA5}">
                      <a16:colId xmlns:a16="http://schemas.microsoft.com/office/drawing/2014/main" val="3882440147"/>
                    </a:ext>
                  </a:extLst>
                </a:gridCol>
                <a:gridCol w="3000858">
                  <a:extLst>
                    <a:ext uri="{9D8B030D-6E8A-4147-A177-3AD203B41FA5}">
                      <a16:colId xmlns:a16="http://schemas.microsoft.com/office/drawing/2014/main" val="1861535830"/>
                    </a:ext>
                  </a:extLst>
                </a:gridCol>
              </a:tblGrid>
              <a:tr h="891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시점의 일자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 출력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</a:rPr>
                        <a:t>datetime.datetime.now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223414"/>
                  </a:ext>
                </a:extLst>
              </a:tr>
              <a:tr h="232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 조회 조건 및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발생 위험 지표 데이터프레임 출력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지역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위험지수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: '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사고 발생 위험 지표‘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날씨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온도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습도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강수량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네이버 날씨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주야간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노면상태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기상상태</a:t>
                      </a:r>
                      <a:r>
                        <a:rPr lang="en-US" altLang="ko-KR" sz="1100" dirty="0" smtClean="0">
                          <a:solidFill>
                            <a:schemeClr val="accent2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조건문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927042"/>
                  </a:ext>
                </a:extLst>
              </a:tr>
              <a:tr h="1219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발생 위험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지표‘로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수원시의 단계 구분도 표시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위험지수가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높을수록 붉은 색으로 표시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위험지수 표시 팝업 출력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40251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-1" y="7587474"/>
            <a:ext cx="61864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##########################################</a:t>
            </a:r>
          </a:p>
          <a:p>
            <a:r>
              <a:rPr lang="en-US" altLang="ko-KR" sz="1200" dirty="0" smtClean="0"/>
              <a:t># </a:t>
            </a:r>
            <a:r>
              <a:rPr lang="ko-KR" altLang="en-US" sz="1200" dirty="0"/>
              <a:t>동일 폴더 내 필요 파일</a:t>
            </a:r>
          </a:p>
          <a:p>
            <a:r>
              <a:rPr lang="en-US" altLang="ko-KR" sz="1200" dirty="0"/>
              <a:t>#   - </a:t>
            </a:r>
            <a:r>
              <a:rPr lang="ko-KR" altLang="en-US" sz="1200" dirty="0"/>
              <a:t>요인별 위험지수</a:t>
            </a:r>
            <a:r>
              <a:rPr lang="en-US" altLang="ko-KR" sz="1200" dirty="0"/>
              <a:t>(ECLO </a:t>
            </a:r>
            <a:r>
              <a:rPr lang="ko-KR" altLang="en-US" sz="1200" dirty="0"/>
              <a:t>추가</a:t>
            </a:r>
            <a:r>
              <a:rPr lang="en-US" altLang="ko-KR" sz="1200" dirty="0"/>
              <a:t>).csv</a:t>
            </a:r>
          </a:p>
          <a:p>
            <a:r>
              <a:rPr lang="en-US" altLang="ko-KR" sz="1200" dirty="0"/>
              <a:t>#   - 29.</a:t>
            </a:r>
            <a:r>
              <a:rPr lang="ko-KR" altLang="en-US" sz="1200" dirty="0"/>
              <a:t>수원시</a:t>
            </a:r>
            <a:r>
              <a:rPr lang="en-US" altLang="ko-KR" sz="1200" dirty="0"/>
              <a:t>_</a:t>
            </a:r>
            <a:r>
              <a:rPr lang="ko-KR" altLang="en-US" sz="1200" dirty="0" err="1"/>
              <a:t>법정경계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시군구</a:t>
            </a:r>
            <a:r>
              <a:rPr lang="en-US" altLang="ko-KR" sz="1200" dirty="0"/>
              <a:t>).</a:t>
            </a:r>
            <a:r>
              <a:rPr lang="en-US" altLang="ko-KR" sz="1200" dirty="0" err="1"/>
              <a:t>geojson</a:t>
            </a:r>
            <a:endParaRPr lang="en-US" altLang="ko-KR" sz="1200" dirty="0"/>
          </a:p>
          <a:p>
            <a:r>
              <a:rPr lang="en-US" altLang="ko-KR" sz="1200" dirty="0" smtClean="0"/>
              <a:t>##########################################</a:t>
            </a:r>
          </a:p>
          <a:p>
            <a:r>
              <a:rPr lang="en-US" altLang="ko-KR" sz="1200" dirty="0" smtClean="0"/>
              <a:t># </a:t>
            </a:r>
            <a:r>
              <a:rPr lang="ko-KR" altLang="en-US" sz="1200" dirty="0"/>
              <a:t>아나콘다 </a:t>
            </a:r>
            <a:r>
              <a:rPr lang="ko-KR" altLang="en-US" sz="1200" dirty="0" err="1"/>
              <a:t>파워셸</a:t>
            </a:r>
            <a:r>
              <a:rPr lang="ko-KR" altLang="en-US" sz="1200" dirty="0"/>
              <a:t> 프롬프트</a:t>
            </a:r>
          </a:p>
          <a:p>
            <a:r>
              <a:rPr lang="en-US" altLang="ko-KR" sz="1200" dirty="0"/>
              <a:t>#   &gt;&gt;&gt; </a:t>
            </a:r>
            <a:r>
              <a:rPr lang="en-US" altLang="ko-KR" sz="1200" dirty="0" err="1"/>
              <a:t>conda</a:t>
            </a:r>
            <a:r>
              <a:rPr lang="en-US" altLang="ko-KR" sz="1200" dirty="0"/>
              <a:t> activate YSIT24</a:t>
            </a:r>
          </a:p>
          <a:p>
            <a:r>
              <a:rPr lang="en-US" altLang="ko-KR" sz="1200" dirty="0"/>
              <a:t>#   &gt;&gt;&gt; cd (</a:t>
            </a:r>
            <a:r>
              <a:rPr lang="ko-KR" altLang="en-US" sz="1200" dirty="0"/>
              <a:t>파일저장경로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#   &gt;&gt;&gt; </a:t>
            </a:r>
            <a:r>
              <a:rPr lang="en-US" altLang="ko-KR" sz="1200" dirty="0" err="1"/>
              <a:t>streamlit</a:t>
            </a:r>
            <a:r>
              <a:rPr lang="en-US" altLang="ko-KR" sz="1200" dirty="0"/>
              <a:t> run 240516_1400_The-elderly-driver-traffic-accidents_suwon.py</a:t>
            </a:r>
          </a:p>
          <a:p>
            <a:r>
              <a:rPr lang="en-US" altLang="ko-KR" sz="1200" dirty="0" smtClean="0"/>
              <a:t>##########################################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지역</a:t>
            </a:r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구</a:t>
            </a:r>
            <a:r>
              <a:rPr lang="en-US" altLang="ko-KR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별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노인 교통사고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위험도 </a:t>
            </a:r>
            <a:r>
              <a:rPr lang="ko-KR" altLang="en-US" b="1" dirty="0" err="1">
                <a:solidFill>
                  <a:schemeClr val="accent2"/>
                </a:solidFill>
                <a:latin typeface="맑은 고딕" panose="020B0503020000020004" pitchFamily="50" charset="-127"/>
              </a:rPr>
              <a:t>웹서비스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구현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239" y="2107824"/>
            <a:ext cx="4094346" cy="452119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361816" y="2472040"/>
            <a:ext cx="1548071" cy="253851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79125" y="2309772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357955" y="2744528"/>
            <a:ext cx="3321583" cy="1066337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88843" y="2811788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직사각형 44"/>
          <p:cNvSpPr/>
          <p:nvPr/>
        </p:nvSpPr>
        <p:spPr>
          <a:xfrm flipV="1">
            <a:off x="1357955" y="3981173"/>
            <a:ext cx="4076630" cy="2695852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75263" y="3909963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82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5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73237"/>
              </p:ext>
            </p:extLst>
          </p:nvPr>
        </p:nvGraphicFramePr>
        <p:xfrm>
          <a:off x="6694475" y="2192355"/>
          <a:ext cx="3333812" cy="4436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54">
                  <a:extLst>
                    <a:ext uri="{9D8B030D-6E8A-4147-A177-3AD203B41FA5}">
                      <a16:colId xmlns:a16="http://schemas.microsoft.com/office/drawing/2014/main" val="3882440147"/>
                    </a:ext>
                  </a:extLst>
                </a:gridCol>
                <a:gridCol w="3000858">
                  <a:extLst>
                    <a:ext uri="{9D8B030D-6E8A-4147-A177-3AD203B41FA5}">
                      <a16:colId xmlns:a16="http://schemas.microsoft.com/office/drawing/2014/main" val="1861535830"/>
                    </a:ext>
                  </a:extLst>
                </a:gridCol>
              </a:tblGrid>
              <a:tr h="891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시점의 일자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 출력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</a:rPr>
                        <a:t>datetime.datetime.now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223414"/>
                  </a:ext>
                </a:extLst>
              </a:tr>
              <a:tr h="232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 조회 조건 및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발생 위험 지표 데이터프레임 출력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지역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동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위험지수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: '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사고 발생 위험 지표‘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날씨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온도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습도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강수량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네이버 날씨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주야간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노면상태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</a:rPr>
                        <a:t>기상상태</a:t>
                      </a:r>
                      <a:r>
                        <a:rPr lang="en-US" altLang="ko-KR" sz="1100" dirty="0" smtClean="0">
                          <a:solidFill>
                            <a:schemeClr val="accent2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조건문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927042"/>
                  </a:ext>
                </a:extLst>
              </a:tr>
              <a:tr h="1219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발생 위험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지표‘로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수원시의 단계 구분도 표시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위험지수가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높을수록 붉은 색으로 표시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위험지수 표시 팝업 출력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40251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-1" y="7587474"/>
            <a:ext cx="61864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##########################################</a:t>
            </a:r>
          </a:p>
          <a:p>
            <a:r>
              <a:rPr lang="en-US" altLang="ko-KR" sz="1200" dirty="0" smtClean="0"/>
              <a:t># </a:t>
            </a:r>
            <a:r>
              <a:rPr lang="ko-KR" altLang="en-US" sz="1200" dirty="0"/>
              <a:t>동일 폴더 내 필요 파일</a:t>
            </a:r>
          </a:p>
          <a:p>
            <a:r>
              <a:rPr lang="en-US" altLang="ko-KR" sz="1200" dirty="0"/>
              <a:t>#   - </a:t>
            </a:r>
            <a:r>
              <a:rPr lang="ko-KR" altLang="en-US" sz="1200" dirty="0"/>
              <a:t>요인별 위험지수</a:t>
            </a:r>
            <a:r>
              <a:rPr lang="en-US" altLang="ko-KR" sz="1200" dirty="0"/>
              <a:t>_</a:t>
            </a:r>
            <a:r>
              <a:rPr lang="ko-KR" altLang="en-US" sz="1200" dirty="0"/>
              <a:t>동</a:t>
            </a:r>
            <a:r>
              <a:rPr lang="en-US" altLang="ko-KR" sz="1200" dirty="0"/>
              <a:t>(ECLO </a:t>
            </a:r>
            <a:r>
              <a:rPr lang="ko-KR" altLang="en-US" sz="1200" dirty="0"/>
              <a:t>추가</a:t>
            </a:r>
            <a:r>
              <a:rPr lang="en-US" altLang="ko-KR" sz="1200" dirty="0"/>
              <a:t>).csv</a:t>
            </a:r>
          </a:p>
          <a:p>
            <a:r>
              <a:rPr lang="en-US" altLang="ko-KR" sz="1200" dirty="0"/>
              <a:t>#   - 30.</a:t>
            </a:r>
            <a:r>
              <a:rPr lang="ko-KR" altLang="en-US" sz="1200" dirty="0"/>
              <a:t>수원시</a:t>
            </a:r>
            <a:r>
              <a:rPr lang="en-US" altLang="ko-KR" sz="1200" dirty="0"/>
              <a:t>_</a:t>
            </a:r>
            <a:r>
              <a:rPr lang="ko-KR" altLang="en-US" sz="1200" dirty="0" err="1"/>
              <a:t>법정경계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읍면동</a:t>
            </a:r>
            <a:r>
              <a:rPr lang="en-US" altLang="ko-KR" sz="1200" dirty="0"/>
              <a:t>).</a:t>
            </a:r>
            <a:r>
              <a:rPr lang="en-US" altLang="ko-KR" sz="1200" dirty="0" err="1" smtClean="0"/>
              <a:t>geojson</a:t>
            </a:r>
            <a:endParaRPr lang="en-US" altLang="ko-KR" sz="1200" dirty="0" smtClean="0"/>
          </a:p>
          <a:p>
            <a:r>
              <a:rPr lang="en-US" altLang="ko-KR" sz="1200" dirty="0" smtClean="0"/>
              <a:t>##########################################</a:t>
            </a:r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아나콘다 </a:t>
            </a:r>
            <a:r>
              <a:rPr lang="ko-KR" altLang="en-US" sz="1200" dirty="0" err="1"/>
              <a:t>파워셸</a:t>
            </a:r>
            <a:r>
              <a:rPr lang="ko-KR" altLang="en-US" sz="1200" dirty="0"/>
              <a:t> 프롬프트</a:t>
            </a:r>
          </a:p>
          <a:p>
            <a:r>
              <a:rPr lang="en-US" altLang="ko-KR" sz="1200" dirty="0"/>
              <a:t>#   &gt;&gt;&gt; </a:t>
            </a:r>
            <a:r>
              <a:rPr lang="en-US" altLang="ko-KR" sz="1200" dirty="0" err="1"/>
              <a:t>conda</a:t>
            </a:r>
            <a:r>
              <a:rPr lang="en-US" altLang="ko-KR" sz="1200" dirty="0"/>
              <a:t> activate YSIT24</a:t>
            </a:r>
          </a:p>
          <a:p>
            <a:r>
              <a:rPr lang="en-US" altLang="ko-KR" sz="1200" dirty="0"/>
              <a:t>#   &gt;&gt;&gt; cd (</a:t>
            </a:r>
            <a:r>
              <a:rPr lang="ko-KR" altLang="en-US" sz="1200" dirty="0"/>
              <a:t>파일저장경로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#   </a:t>
            </a:r>
            <a:r>
              <a:rPr lang="en-US" altLang="ko-KR" sz="1200" dirty="0"/>
              <a:t>&gt;&gt;&gt; </a:t>
            </a:r>
            <a:r>
              <a:rPr lang="en-US" altLang="ko-KR" sz="1200" dirty="0" err="1"/>
              <a:t>streamlit</a:t>
            </a:r>
            <a:r>
              <a:rPr lang="en-US" altLang="ko-KR" sz="1200" dirty="0"/>
              <a:t> run </a:t>
            </a:r>
            <a:r>
              <a:rPr lang="en-US" altLang="ko-KR" sz="1200" dirty="0" smtClean="0"/>
              <a:t>240517_1530_suwon_dong_accident_forecast.py</a:t>
            </a:r>
          </a:p>
          <a:p>
            <a:r>
              <a:rPr lang="en-US" altLang="ko-KR" sz="1200" dirty="0" smtClean="0"/>
              <a:t>##########################################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지역</a:t>
            </a:r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동</a:t>
            </a:r>
            <a:r>
              <a:rPr lang="en-US" altLang="ko-KR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별 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노인 교통사고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위험도 </a:t>
            </a:r>
            <a:r>
              <a:rPr lang="ko-KR" altLang="en-US" b="1" dirty="0" err="1">
                <a:solidFill>
                  <a:schemeClr val="accent2"/>
                </a:solidFill>
                <a:latin typeface="맑은 고딕" panose="020B0503020000020004" pitchFamily="50" charset="-127"/>
              </a:rPr>
              <a:t>웹서비스</a:t>
            </a: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구현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8" name="그룹 37"/>
          <p:cNvGrpSpPr>
            <a:grpSpLocks noChangeAspect="1"/>
          </p:cNvGrpSpPr>
          <p:nvPr/>
        </p:nvGrpSpPr>
        <p:grpSpPr>
          <a:xfrm>
            <a:off x="1242000" y="2131200"/>
            <a:ext cx="4419484" cy="4797801"/>
            <a:chOff x="17768887" y="-5362576"/>
            <a:chExt cx="7544594" cy="8190427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5"/>
            <a:srcRect l="29378" t="26081" r="29373" b="14827"/>
            <a:stretch/>
          </p:blipFill>
          <p:spPr>
            <a:xfrm>
              <a:off x="17769681" y="-3025867"/>
              <a:ext cx="7543800" cy="585371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6"/>
            <a:srcRect l="29373" t="17481" r="29373" b="57617"/>
            <a:stretch/>
          </p:blipFill>
          <p:spPr>
            <a:xfrm>
              <a:off x="17768887" y="-5362576"/>
              <a:ext cx="7544594" cy="2466791"/>
            </a:xfrm>
            <a:prstGeom prst="rect">
              <a:avLst/>
            </a:prstGeom>
          </p:spPr>
        </p:pic>
      </p:grpSp>
      <p:sp>
        <p:nvSpPr>
          <p:cNvPr id="49" name="직사각형 48"/>
          <p:cNvSpPr/>
          <p:nvPr/>
        </p:nvSpPr>
        <p:spPr>
          <a:xfrm>
            <a:off x="1361816" y="2472040"/>
            <a:ext cx="1548071" cy="253851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179125" y="2309772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357955" y="2744528"/>
            <a:ext cx="3984841" cy="837925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272087" y="2811788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3" name="직사각형 52"/>
          <p:cNvSpPr/>
          <p:nvPr/>
        </p:nvSpPr>
        <p:spPr>
          <a:xfrm flipV="1">
            <a:off x="1357955" y="3582452"/>
            <a:ext cx="3984841" cy="3275651"/>
          </a:xfrm>
          <a:prstGeom prst="rect">
            <a:avLst/>
          </a:prstGeom>
          <a:noFill/>
          <a:ln>
            <a:solidFill>
              <a:srgbClr val="D16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175263" y="3552825"/>
            <a:ext cx="310291" cy="3102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7790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2</a:t>
            </a:r>
            <a:r>
              <a:rPr lang="en-US" sz="18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 </a:t>
            </a:r>
            <a:r>
              <a:rPr lang="ko-KR" altLang="en-US" sz="18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데이터 전처리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68287" y="13532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84287" y="13532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8287" y="40892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84287" y="40892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86287" y="1497781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사고일시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변환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02287" y="1497781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분리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86287" y="4219490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누락 데이터 치환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02287" y="4219490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 데이터 정수형 변환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99750"/>
              </p:ext>
            </p:extLst>
          </p:nvPr>
        </p:nvGraphicFramePr>
        <p:xfrm>
          <a:off x="1018517" y="2009521"/>
          <a:ext cx="3943541" cy="197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52">
                  <a:extLst>
                    <a:ext uri="{9D8B030D-6E8A-4147-A177-3AD203B41FA5}">
                      <a16:colId xmlns:a16="http://schemas.microsoft.com/office/drawing/2014/main" val="4151785869"/>
                    </a:ext>
                  </a:extLst>
                </a:gridCol>
                <a:gridCol w="732441">
                  <a:extLst>
                    <a:ext uri="{9D8B030D-6E8A-4147-A177-3AD203B41FA5}">
                      <a16:colId xmlns:a16="http://schemas.microsoft.com/office/drawing/2014/main" val="1157946690"/>
                    </a:ext>
                  </a:extLst>
                </a:gridCol>
                <a:gridCol w="998093">
                  <a:extLst>
                    <a:ext uri="{9D8B030D-6E8A-4147-A177-3AD203B41FA5}">
                      <a16:colId xmlns:a16="http://schemas.microsoft.com/office/drawing/2014/main" val="2269815515"/>
                    </a:ext>
                  </a:extLst>
                </a:gridCol>
                <a:gridCol w="1989455">
                  <a:extLst>
                    <a:ext uri="{9D8B030D-6E8A-4147-A177-3AD203B41FA5}">
                      <a16:colId xmlns:a16="http://schemas.microsoft.com/office/drawing/2014/main" val="4138089147"/>
                    </a:ext>
                  </a:extLst>
                </a:gridCol>
              </a:tblGrid>
              <a:tr h="292316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사고일시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2023-01-01 00:00:00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31324"/>
                  </a:ext>
                </a:extLst>
              </a:tr>
              <a:tr h="292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2023-01-01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27876"/>
                  </a:ext>
                </a:extLst>
              </a:tr>
              <a:tr h="292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297354"/>
                  </a:ext>
                </a:extLst>
              </a:tr>
              <a:tr h="292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817467"/>
                  </a:ext>
                </a:extLst>
              </a:tr>
              <a:tr h="292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37363"/>
                  </a:ext>
                </a:extLst>
              </a:tr>
              <a:tr h="292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392373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0709"/>
              </p:ext>
            </p:extLst>
          </p:nvPr>
        </p:nvGraphicFramePr>
        <p:xfrm>
          <a:off x="5581576" y="2009521"/>
          <a:ext cx="4249422" cy="197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4151785869"/>
                    </a:ext>
                  </a:extLst>
                </a:gridCol>
                <a:gridCol w="368618">
                  <a:extLst>
                    <a:ext uri="{9D8B030D-6E8A-4147-A177-3AD203B41FA5}">
                      <a16:colId xmlns:a16="http://schemas.microsoft.com/office/drawing/2014/main" val="2269815515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4138089147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2046699557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3132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 권선구 권선동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권선동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50514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사고유형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사고유형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사고유형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7156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차대사람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차대사람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67986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도로형태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도로형태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도로형태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9255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– 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272223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690040"/>
              </p:ext>
            </p:extLst>
          </p:nvPr>
        </p:nvGraphicFramePr>
        <p:xfrm>
          <a:off x="865576" y="4780020"/>
          <a:ext cx="4249422" cy="1763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4151785869"/>
                    </a:ext>
                  </a:extLst>
                </a:gridCol>
                <a:gridCol w="2280604">
                  <a:extLst>
                    <a:ext uri="{9D8B030D-6E8A-4147-A177-3AD203B41FA5}">
                      <a16:colId xmlns:a16="http://schemas.microsoft.com/office/drawing/2014/main" val="2269815515"/>
                    </a:ext>
                  </a:extLst>
                </a:gridCol>
              </a:tblGrid>
              <a:tr h="440978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피해운전자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차종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1,880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데이터 중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누락 데이터 확인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‘0’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치환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31324"/>
                  </a:ext>
                </a:extLst>
              </a:tr>
              <a:tr h="440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피해운전자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성별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505147"/>
                  </a:ext>
                </a:extLst>
              </a:tr>
              <a:tr h="440978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피해운전자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연령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71566"/>
                  </a:ext>
                </a:extLst>
              </a:tr>
              <a:tr h="440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피해운전자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상해정도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272223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698636"/>
              </p:ext>
            </p:extLst>
          </p:nvPr>
        </p:nvGraphicFramePr>
        <p:xfrm>
          <a:off x="5581576" y="4780020"/>
          <a:ext cx="4249422" cy="1763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4151785869"/>
                    </a:ext>
                  </a:extLst>
                </a:gridCol>
                <a:gridCol w="2280604">
                  <a:extLst>
                    <a:ext uri="{9D8B030D-6E8A-4147-A177-3AD203B41FA5}">
                      <a16:colId xmlns:a16="http://schemas.microsoft.com/office/drawing/2014/main" val="2269815515"/>
                    </a:ext>
                  </a:extLst>
                </a:gridCol>
              </a:tblGrid>
              <a:tr h="881956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가해운전자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연령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정수형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(65)</a:t>
                      </a: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‘0’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치환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31324"/>
                  </a:ext>
                </a:extLst>
              </a:tr>
              <a:tr h="881956"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피해운전자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연령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71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2</a:t>
            </a:r>
            <a:r>
              <a:rPr lang="en-US" sz="18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 </a:t>
            </a:r>
            <a:r>
              <a:rPr lang="ko-KR" altLang="en-US" sz="1800" dirty="0" smtClean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데이터 전처리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6" y="2111562"/>
            <a:ext cx="4468843" cy="1593486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519220" y="2060762"/>
            <a:ext cx="4374135" cy="1847543"/>
            <a:chOff x="5500687" y="2060762"/>
            <a:chExt cx="4374135" cy="18475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0687" y="2060762"/>
              <a:ext cx="2779313" cy="98980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5482" y="2164646"/>
              <a:ext cx="2489340" cy="174365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62" y="5153025"/>
            <a:ext cx="4472050" cy="10049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885" y="4738490"/>
            <a:ext cx="3740805" cy="189721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68287" y="13532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384287" y="13532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68287" y="40892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384287" y="4089225"/>
            <a:ext cx="4644000" cy="266400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86287" y="1497781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사고일시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변환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402287" y="1497781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분리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6287" y="4219490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누락 데이터 치환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02287" y="4219490"/>
            <a:ext cx="4608000" cy="447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 데이터 정수형 변환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2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3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데이터 분석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68287" y="1353225"/>
            <a:ext cx="4644000" cy="26640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84287" y="1353225"/>
            <a:ext cx="4644000" cy="54000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86287" y="1497781"/>
            <a:ext cx="4608000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 추출 및 </a:t>
            </a:r>
            <a:r>
              <a:rPr lang="en-US" altLang="ko-KR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사고건수</a:t>
            </a:r>
            <a:r>
              <a:rPr lang="en-US" altLang="ko-KR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02287" y="1497781"/>
            <a:ext cx="4608000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조건별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사고건수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확인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01" y="2138163"/>
            <a:ext cx="4435772" cy="1747197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668287" y="4089225"/>
            <a:ext cx="4644000" cy="26640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86287" y="4233781"/>
            <a:ext cx="4608000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인명피해 심각도</a:t>
            </a:r>
            <a:r>
              <a:rPr lang="en-US" altLang="ko-KR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(ECLO) </a:t>
            </a:r>
            <a:r>
              <a:rPr lang="ko-KR" altLang="en-US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56" y="4764825"/>
            <a:ext cx="4456063" cy="109090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28962" y="5858739"/>
            <a:ext cx="4445918" cy="818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인명피해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심각도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(ECLO)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사망자수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 10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중상자수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 5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endParaRPr lang="en-US" altLang="ko-KR" sz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경상자수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  3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부상신고자수</a:t>
            </a:r>
            <a:endParaRPr lang="en-US" altLang="ko-KR" sz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 기술과 정책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2014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65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r="49905"/>
          <a:stretch/>
        </p:blipFill>
        <p:spPr>
          <a:xfrm>
            <a:off x="5501101" y="4238626"/>
            <a:ext cx="2639458" cy="180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101" y="2138163"/>
            <a:ext cx="4410372" cy="19997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/>
          <a:srcRect l="52788"/>
          <a:stretch/>
        </p:blipFill>
        <p:spPr>
          <a:xfrm>
            <a:off x="7423919" y="4789584"/>
            <a:ext cx="248755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3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데이터 분석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828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8179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828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8179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2" r="8682"/>
          <a:stretch/>
        </p:blipFill>
        <p:spPr>
          <a:xfrm>
            <a:off x="759121" y="2410270"/>
            <a:ext cx="4462333" cy="18000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조건별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사고건수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확인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2" r="8682"/>
          <a:stretch/>
        </p:blipFill>
        <p:spPr>
          <a:xfrm>
            <a:off x="5472631" y="2410270"/>
            <a:ext cx="4462333" cy="180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2" r="8682"/>
          <a:stretch/>
        </p:blipFill>
        <p:spPr>
          <a:xfrm>
            <a:off x="759121" y="4761825"/>
            <a:ext cx="4462333" cy="180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r="9394"/>
          <a:stretch/>
        </p:blipFill>
        <p:spPr>
          <a:xfrm>
            <a:off x="5511099" y="4761825"/>
            <a:ext cx="4385396" cy="180000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747214" y="21054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460724" y="21050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47214" y="44676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60724" y="44672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시간대별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13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3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데이터 분석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828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8179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828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8179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r="8766"/>
          <a:stretch/>
        </p:blipFill>
        <p:spPr>
          <a:xfrm>
            <a:off x="757480" y="2410270"/>
            <a:ext cx="4465614" cy="180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8652"/>
          <a:stretch/>
        </p:blipFill>
        <p:spPr>
          <a:xfrm>
            <a:off x="5470990" y="2410270"/>
            <a:ext cx="4465614" cy="180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r="9394"/>
          <a:stretch/>
        </p:blipFill>
        <p:spPr>
          <a:xfrm>
            <a:off x="797589" y="4761825"/>
            <a:ext cx="4385396" cy="180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8652"/>
          <a:stretch/>
        </p:blipFill>
        <p:spPr>
          <a:xfrm>
            <a:off x="5470990" y="4761825"/>
            <a:ext cx="4465614" cy="180000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747214" y="21054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460724" y="21050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47214" y="44676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기상상태별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60724" y="44672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노면상태별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조건별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사고건수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확인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41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3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데이터 분석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828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8179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828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8179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r="9689"/>
          <a:stretch/>
        </p:blipFill>
        <p:spPr>
          <a:xfrm>
            <a:off x="5526997" y="2410270"/>
            <a:ext cx="4353600" cy="180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r="9689"/>
          <a:stretch/>
        </p:blipFill>
        <p:spPr>
          <a:xfrm>
            <a:off x="813487" y="4761825"/>
            <a:ext cx="4353600" cy="1800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r="8278"/>
          <a:stretch/>
        </p:blipFill>
        <p:spPr>
          <a:xfrm>
            <a:off x="5450797" y="4761825"/>
            <a:ext cx="4506000" cy="18000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r="8278"/>
          <a:stretch/>
        </p:blipFill>
        <p:spPr>
          <a:xfrm>
            <a:off x="737287" y="2410270"/>
            <a:ext cx="4506000" cy="180000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47214" y="21054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사고유형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대분류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460724" y="21050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사고유형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소분류</a:t>
            </a:r>
            <a:r>
              <a:rPr lang="en-US" altLang="ko-KR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47214" y="44676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도로형태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대분류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460724" y="44672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도로형태</a:t>
            </a:r>
            <a:r>
              <a:rPr lang="en-US" altLang="ko-KR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소분류</a:t>
            </a:r>
            <a:r>
              <a:rPr lang="en-US" altLang="ko-KR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조건별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사고건수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확인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07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68104" y="428625"/>
            <a:ext cx="10028471" cy="720000"/>
            <a:chOff x="964752" y="824063"/>
            <a:chExt cx="10028471" cy="720000"/>
          </a:xfrm>
        </p:grpSpPr>
        <p:grpSp>
          <p:nvGrpSpPr>
            <p:cNvPr id="4" name="그룹 1001"/>
            <p:cNvGrpSpPr/>
            <p:nvPr/>
          </p:nvGrpSpPr>
          <p:grpSpPr>
            <a:xfrm>
              <a:off x="964752" y="1170422"/>
              <a:ext cx="10028471" cy="27283"/>
              <a:chOff x="964752" y="1170422"/>
              <a:chExt cx="10028471" cy="27283"/>
            </a:xfrm>
          </p:grpSpPr>
          <p:pic>
            <p:nvPicPr>
              <p:cNvPr id="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4752" y="1170422"/>
                <a:ext cx="10028471" cy="27283"/>
              </a:xfrm>
              <a:prstGeom prst="rect">
                <a:avLst/>
              </a:prstGeom>
            </p:spPr>
          </p:pic>
        </p:grpSp>
        <p:sp>
          <p:nvSpPr>
            <p:cNvPr id="6" name="타원 5"/>
            <p:cNvSpPr/>
            <p:nvPr/>
          </p:nvSpPr>
          <p:spPr>
            <a:xfrm>
              <a:off x="985752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4752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수행기간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7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5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1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64800" y="1053258"/>
              <a:ext cx="762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985800" y="824063"/>
              <a:ext cx="720000" cy="72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4800" y="968620"/>
              <a:ext cx="76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6858104"/>
            <a:ext cx="1980000" cy="40554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242887" y="6876209"/>
            <a:ext cx="31885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3</a:t>
            </a:r>
            <a:r>
              <a:rPr lang="en-US" altLang="ko-KR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 </a:t>
            </a:r>
            <a:r>
              <a:rPr lang="ko-KR" altLang="en-US" dirty="0">
                <a:solidFill>
                  <a:srgbClr val="3E3E3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R" pitchFamily="34" charset="0"/>
              </a:rPr>
              <a:t>데이터 분석</a:t>
            </a:r>
            <a:endParaRPr lang="en-US" altLang="ko-KR" dirty="0">
              <a:solidFill>
                <a:srgbClr val="3E3E3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HELuxGoR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1887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90614" y="2029425"/>
            <a:ext cx="4644000" cy="22830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1887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90614" y="4384425"/>
            <a:ext cx="4644000" cy="228240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r="8278"/>
          <a:stretch/>
        </p:blipFill>
        <p:spPr>
          <a:xfrm>
            <a:off x="740887" y="4761825"/>
            <a:ext cx="4506000" cy="180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r="8278"/>
          <a:stretch/>
        </p:blipFill>
        <p:spPr>
          <a:xfrm>
            <a:off x="5459614" y="4761825"/>
            <a:ext cx="4506000" cy="180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r="8181"/>
          <a:stretch/>
        </p:blipFill>
        <p:spPr>
          <a:xfrm>
            <a:off x="5454397" y="2410270"/>
            <a:ext cx="4516434" cy="180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r="8278"/>
          <a:stretch/>
        </p:blipFill>
        <p:spPr>
          <a:xfrm>
            <a:off x="740887" y="2410270"/>
            <a:ext cx="4506000" cy="180000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750814" y="21054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가해운전자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연령별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69541" y="21050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가해운전자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성별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50814" y="4467670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가해운전자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차종별</a:t>
            </a:r>
            <a:endParaRPr lang="ko-KR" altLang="en-US" sz="1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469541" y="4467225"/>
            <a:ext cx="4486146" cy="44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법규위반별</a:t>
            </a:r>
            <a:r>
              <a:rPr lang="ko-KR" altLang="en-US" sz="1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68104" y="1497781"/>
            <a:ext cx="9360183" cy="44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조건별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사고건수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ECLO 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확인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98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3373</Words>
  <Application>Microsoft Office PowerPoint</Application>
  <PresentationFormat>사용자 지정</PresentationFormat>
  <Paragraphs>798</Paragraphs>
  <Slides>28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THELuxGoB</vt:lpstr>
      <vt:lpstr>THELuxGoM</vt:lpstr>
      <vt:lpstr>THELuxGoR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ksj</cp:lastModifiedBy>
  <cp:revision>101</cp:revision>
  <dcterms:created xsi:type="dcterms:W3CDTF">2024-05-18T02:44:30Z</dcterms:created>
  <dcterms:modified xsi:type="dcterms:W3CDTF">2024-05-22T08:32:37Z</dcterms:modified>
</cp:coreProperties>
</file>